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 id="2147483671" r:id="rId2"/>
  </p:sldMasterIdLst>
  <p:notesMasterIdLst>
    <p:notesMasterId r:id="rId19"/>
  </p:notesMasterIdLst>
  <p:sldIdLst>
    <p:sldId id="259" r:id="rId3"/>
    <p:sldId id="257"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Lst>
  <p:sldSz cx="9144000" cy="5143500" type="screen16x9"/>
  <p:notesSz cx="6858000" cy="9144000"/>
  <p:embeddedFontLst>
    <p:embeddedFont>
      <p:font typeface="Dosis" panose="020B0604020202020204" charset="0"/>
      <p:regular r:id="rId20"/>
      <p:bold r:id="rId21"/>
    </p:embeddedFont>
    <p:embeddedFont>
      <p:font typeface="Nunito" panose="020B0604020202020204" charset="0"/>
      <p:regular r:id="rId22"/>
      <p:bold r:id="rId23"/>
      <p:italic r:id="rId24"/>
      <p:boldItalic r:id="rId25"/>
    </p:embeddedFont>
    <p:embeddedFont>
      <p:font typeface="Roboto" panose="020B0604020202020204" charset="0"/>
      <p:regular r:id="rId26"/>
      <p:bold r:id="rId27"/>
      <p:italic r:id="rId28"/>
      <p:boldItalic r:id="rId2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1" d="100"/>
          <a:sy n="91" d="100"/>
        </p:scale>
        <p:origin x="786" y="9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font" Target="fonts/font7.fntdata"/><Relationship Id="rId3" Type="http://schemas.openxmlformats.org/officeDocument/2006/relationships/slide" Target="slides/slide1.xml"/><Relationship Id="rId21" Type="http://schemas.openxmlformats.org/officeDocument/2006/relationships/font" Target="fonts/font2.fntdata"/><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font" Target="fonts/font6.fntdata"/><Relationship Id="rId33"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font" Target="fonts/font1.fntdata"/><Relationship Id="rId29"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5.fntdata"/><Relationship Id="rId32"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font" Target="fonts/font4.fntdata"/><Relationship Id="rId28" Type="http://schemas.openxmlformats.org/officeDocument/2006/relationships/font" Target="fonts/font9.fntdata"/><Relationship Id="rId10" Type="http://schemas.openxmlformats.org/officeDocument/2006/relationships/slide" Target="slides/slide8.xml"/><Relationship Id="rId19" Type="http://schemas.openxmlformats.org/officeDocument/2006/relationships/notesMaster" Target="notesMasters/notesMaster1.xml"/><Relationship Id="rId31"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143988860"/>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f84eb88aa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f84eb88aa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460793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9baabb65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9baabb65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102954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9baabb65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9baabb65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360786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9baabb65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9baabb65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167971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9baabb65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9baabb65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135971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9baabb65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9baabb65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027347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9baabb65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9baabb65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204943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9baabb65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9baabb65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039825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109c81fab5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109c81fab5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74882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f84eb88aa7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f84eb88aa7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041566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f84eb88aa7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f84eb88aa7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736749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f84eb88aa7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f84eb88aa7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537865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f84eb88aa7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f84eb88aa7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562900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f84eb88aa7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f84eb88aa7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494434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f84eb88aa7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f84eb88aa7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701429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f84eb88aa7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f84eb88aa7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7315255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5" y="744575"/>
            <a:ext cx="3852300" cy="2052600"/>
          </a:xfrm>
          <a:prstGeom prst="rect">
            <a:avLst/>
          </a:prstGeom>
        </p:spPr>
        <p:txBody>
          <a:bodyPr spcFirstLastPara="1" wrap="square" lIns="91425" tIns="91425" rIns="91425" bIns="91425" anchor="b" anchorCtr="0">
            <a:normAutofit/>
          </a:bodyPr>
          <a:lstStyle>
            <a:lvl1pPr lvl="0" algn="ctr">
              <a:spcBef>
                <a:spcPts val="0"/>
              </a:spcBef>
              <a:spcAft>
                <a:spcPts val="0"/>
              </a:spcAft>
              <a:buClr>
                <a:schemeClr val="lt1"/>
              </a:buClr>
              <a:buSzPts val="3300"/>
              <a:buNone/>
              <a:defRPr sz="3300" b="1">
                <a:solidFill>
                  <a:schemeClr val="lt1"/>
                </a:solidFill>
              </a:defRPr>
            </a:lvl1pPr>
            <a:lvl2pPr lvl="1" algn="ctr">
              <a:spcBef>
                <a:spcPts val="0"/>
              </a:spcBef>
              <a:spcAft>
                <a:spcPts val="0"/>
              </a:spcAft>
              <a:buClr>
                <a:schemeClr val="lt1"/>
              </a:buClr>
              <a:buSzPts val="3300"/>
              <a:buNone/>
              <a:defRPr sz="3300" b="1">
                <a:solidFill>
                  <a:schemeClr val="lt1"/>
                </a:solidFill>
              </a:defRPr>
            </a:lvl2pPr>
            <a:lvl3pPr lvl="2" algn="ctr">
              <a:spcBef>
                <a:spcPts val="0"/>
              </a:spcBef>
              <a:spcAft>
                <a:spcPts val="0"/>
              </a:spcAft>
              <a:buClr>
                <a:schemeClr val="lt1"/>
              </a:buClr>
              <a:buSzPts val="3300"/>
              <a:buNone/>
              <a:defRPr sz="3300" b="1">
                <a:solidFill>
                  <a:schemeClr val="lt1"/>
                </a:solidFill>
              </a:defRPr>
            </a:lvl3pPr>
            <a:lvl4pPr lvl="3" algn="ctr">
              <a:spcBef>
                <a:spcPts val="0"/>
              </a:spcBef>
              <a:spcAft>
                <a:spcPts val="0"/>
              </a:spcAft>
              <a:buClr>
                <a:schemeClr val="lt1"/>
              </a:buClr>
              <a:buSzPts val="3300"/>
              <a:buNone/>
              <a:defRPr sz="3300" b="1">
                <a:solidFill>
                  <a:schemeClr val="lt1"/>
                </a:solidFill>
              </a:defRPr>
            </a:lvl4pPr>
            <a:lvl5pPr lvl="4" algn="ctr">
              <a:spcBef>
                <a:spcPts val="0"/>
              </a:spcBef>
              <a:spcAft>
                <a:spcPts val="0"/>
              </a:spcAft>
              <a:buClr>
                <a:schemeClr val="lt1"/>
              </a:buClr>
              <a:buSzPts val="3300"/>
              <a:buNone/>
              <a:defRPr sz="3300" b="1">
                <a:solidFill>
                  <a:schemeClr val="lt1"/>
                </a:solidFill>
              </a:defRPr>
            </a:lvl5pPr>
            <a:lvl6pPr lvl="5" algn="ctr">
              <a:spcBef>
                <a:spcPts val="0"/>
              </a:spcBef>
              <a:spcAft>
                <a:spcPts val="0"/>
              </a:spcAft>
              <a:buClr>
                <a:schemeClr val="lt1"/>
              </a:buClr>
              <a:buSzPts val="3300"/>
              <a:buNone/>
              <a:defRPr sz="3300" b="1">
                <a:solidFill>
                  <a:schemeClr val="lt1"/>
                </a:solidFill>
              </a:defRPr>
            </a:lvl6pPr>
            <a:lvl7pPr lvl="6" algn="ctr">
              <a:spcBef>
                <a:spcPts val="0"/>
              </a:spcBef>
              <a:spcAft>
                <a:spcPts val="0"/>
              </a:spcAft>
              <a:buClr>
                <a:schemeClr val="lt1"/>
              </a:buClr>
              <a:buSzPts val="3300"/>
              <a:buNone/>
              <a:defRPr sz="3300" b="1">
                <a:solidFill>
                  <a:schemeClr val="lt1"/>
                </a:solidFill>
              </a:defRPr>
            </a:lvl7pPr>
            <a:lvl8pPr lvl="7" algn="ctr">
              <a:spcBef>
                <a:spcPts val="0"/>
              </a:spcBef>
              <a:spcAft>
                <a:spcPts val="0"/>
              </a:spcAft>
              <a:buClr>
                <a:schemeClr val="lt1"/>
              </a:buClr>
              <a:buSzPts val="3300"/>
              <a:buNone/>
              <a:defRPr sz="3300" b="1">
                <a:solidFill>
                  <a:schemeClr val="lt1"/>
                </a:solidFill>
              </a:defRPr>
            </a:lvl8pPr>
            <a:lvl9pPr lvl="8" algn="ctr">
              <a:spcBef>
                <a:spcPts val="0"/>
              </a:spcBef>
              <a:spcAft>
                <a:spcPts val="0"/>
              </a:spcAft>
              <a:buClr>
                <a:schemeClr val="lt1"/>
              </a:buClr>
              <a:buSzPts val="3300"/>
              <a:buNone/>
              <a:defRPr sz="3300" b="1">
                <a:solidFill>
                  <a:schemeClr val="lt1"/>
                </a:solidFill>
              </a:defRPr>
            </a:lvl9pPr>
          </a:lstStyle>
          <a:p>
            <a:endParaRPr/>
          </a:p>
        </p:txBody>
      </p:sp>
      <p:sp>
        <p:nvSpPr>
          <p:cNvPr id="11" name="Google Shape;11;p2"/>
          <p:cNvSpPr txBox="1">
            <a:spLocks noGrp="1"/>
          </p:cNvSpPr>
          <p:nvPr>
            <p:ph type="subTitle" idx="1"/>
          </p:nvPr>
        </p:nvSpPr>
        <p:spPr>
          <a:xfrm>
            <a:off x="4980000" y="2834125"/>
            <a:ext cx="3852300" cy="17139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Clr>
                <a:schemeClr val="dk1"/>
              </a:buClr>
              <a:buSzPts val="1200"/>
              <a:buNone/>
              <a:defRPr sz="1200">
                <a:solidFill>
                  <a:schemeClr val="dk1"/>
                </a:solidFill>
              </a:defRPr>
            </a:lvl1pPr>
            <a:lvl2pPr lvl="1" algn="ctr">
              <a:lnSpc>
                <a:spcPct val="100000"/>
              </a:lnSpc>
              <a:spcBef>
                <a:spcPts val="0"/>
              </a:spcBef>
              <a:spcAft>
                <a:spcPts val="0"/>
              </a:spcAft>
              <a:buClr>
                <a:schemeClr val="dk1"/>
              </a:buClr>
              <a:buSzPts val="1200"/>
              <a:buNone/>
              <a:defRPr sz="1200">
                <a:solidFill>
                  <a:schemeClr val="dk1"/>
                </a:solidFill>
              </a:defRPr>
            </a:lvl2pPr>
            <a:lvl3pPr lvl="2" algn="ctr">
              <a:lnSpc>
                <a:spcPct val="100000"/>
              </a:lnSpc>
              <a:spcBef>
                <a:spcPts val="0"/>
              </a:spcBef>
              <a:spcAft>
                <a:spcPts val="0"/>
              </a:spcAft>
              <a:buClr>
                <a:schemeClr val="dk1"/>
              </a:buClr>
              <a:buSzPts val="1200"/>
              <a:buNone/>
              <a:defRPr sz="1200">
                <a:solidFill>
                  <a:schemeClr val="dk1"/>
                </a:solidFill>
              </a:defRPr>
            </a:lvl3pPr>
            <a:lvl4pPr lvl="3" algn="ctr">
              <a:lnSpc>
                <a:spcPct val="100000"/>
              </a:lnSpc>
              <a:spcBef>
                <a:spcPts val="0"/>
              </a:spcBef>
              <a:spcAft>
                <a:spcPts val="0"/>
              </a:spcAft>
              <a:buClr>
                <a:schemeClr val="dk1"/>
              </a:buClr>
              <a:buSzPts val="1200"/>
              <a:buNone/>
              <a:defRPr sz="1200">
                <a:solidFill>
                  <a:schemeClr val="dk1"/>
                </a:solidFill>
              </a:defRPr>
            </a:lvl4pPr>
            <a:lvl5pPr lvl="4" algn="ctr">
              <a:lnSpc>
                <a:spcPct val="100000"/>
              </a:lnSpc>
              <a:spcBef>
                <a:spcPts val="0"/>
              </a:spcBef>
              <a:spcAft>
                <a:spcPts val="0"/>
              </a:spcAft>
              <a:buClr>
                <a:schemeClr val="dk1"/>
              </a:buClr>
              <a:buSzPts val="1200"/>
              <a:buNone/>
              <a:defRPr sz="1200">
                <a:solidFill>
                  <a:schemeClr val="dk1"/>
                </a:solidFill>
              </a:defRPr>
            </a:lvl5pPr>
            <a:lvl6pPr lvl="5" algn="ctr">
              <a:lnSpc>
                <a:spcPct val="100000"/>
              </a:lnSpc>
              <a:spcBef>
                <a:spcPts val="0"/>
              </a:spcBef>
              <a:spcAft>
                <a:spcPts val="0"/>
              </a:spcAft>
              <a:buClr>
                <a:schemeClr val="dk1"/>
              </a:buClr>
              <a:buSzPts val="1200"/>
              <a:buNone/>
              <a:defRPr sz="1200">
                <a:solidFill>
                  <a:schemeClr val="dk1"/>
                </a:solidFill>
              </a:defRPr>
            </a:lvl6pPr>
            <a:lvl7pPr lvl="6" algn="ctr">
              <a:lnSpc>
                <a:spcPct val="100000"/>
              </a:lnSpc>
              <a:spcBef>
                <a:spcPts val="0"/>
              </a:spcBef>
              <a:spcAft>
                <a:spcPts val="0"/>
              </a:spcAft>
              <a:buClr>
                <a:schemeClr val="dk1"/>
              </a:buClr>
              <a:buSzPts val="1200"/>
              <a:buNone/>
              <a:defRPr sz="1200">
                <a:solidFill>
                  <a:schemeClr val="dk1"/>
                </a:solidFill>
              </a:defRPr>
            </a:lvl7pPr>
            <a:lvl8pPr lvl="7" algn="ctr">
              <a:lnSpc>
                <a:spcPct val="100000"/>
              </a:lnSpc>
              <a:spcBef>
                <a:spcPts val="0"/>
              </a:spcBef>
              <a:spcAft>
                <a:spcPts val="0"/>
              </a:spcAft>
              <a:buClr>
                <a:schemeClr val="dk1"/>
              </a:buClr>
              <a:buSzPts val="1200"/>
              <a:buNone/>
              <a:defRPr sz="1200">
                <a:solidFill>
                  <a:schemeClr val="dk1"/>
                </a:solidFill>
              </a:defRPr>
            </a:lvl8pPr>
            <a:lvl9pPr lvl="8" algn="ctr">
              <a:lnSpc>
                <a:spcPct val="100000"/>
              </a:lnSpc>
              <a:spcBef>
                <a:spcPts val="0"/>
              </a:spcBef>
              <a:spcAft>
                <a:spcPts val="0"/>
              </a:spcAft>
              <a:buClr>
                <a:schemeClr val="dk1"/>
              </a:buClr>
              <a:buSzPts val="1200"/>
              <a:buNone/>
              <a:defRPr sz="1200">
                <a:solidFill>
                  <a:schemeClr val="dk1"/>
                </a:solidFill>
              </a:defRPr>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54"/>
        <p:cNvGrpSpPr/>
        <p:nvPr/>
      </p:nvGrpSpPr>
      <p:grpSpPr>
        <a:xfrm>
          <a:off x="0" y="0"/>
          <a:ext cx="0" cy="0"/>
          <a:chOff x="0" y="0"/>
          <a:chExt cx="0" cy="0"/>
        </a:xfrm>
      </p:grpSpPr>
      <p:sp>
        <p:nvSpPr>
          <p:cNvPr id="55" name="Google Shape;55;p14"/>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56" name="Google Shape;56;p14"/>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57" name="Google Shape;57;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8"/>
        <p:cNvGrpSpPr/>
        <p:nvPr/>
      </p:nvGrpSpPr>
      <p:grpSpPr>
        <a:xfrm>
          <a:off x="0" y="0"/>
          <a:ext cx="0" cy="0"/>
          <a:chOff x="0" y="0"/>
          <a:chExt cx="0" cy="0"/>
        </a:xfrm>
      </p:grpSpPr>
      <p:sp>
        <p:nvSpPr>
          <p:cNvPr id="59" name="Google Shape;59;p15"/>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60" name="Google Shape;60;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1"/>
        <p:cNvGrpSpPr/>
        <p:nvPr/>
      </p:nvGrpSpPr>
      <p:grpSpPr>
        <a:xfrm>
          <a:off x="0" y="0"/>
          <a:ext cx="0" cy="0"/>
          <a:chOff x="0" y="0"/>
          <a:chExt cx="0" cy="0"/>
        </a:xfrm>
      </p:grpSpPr>
      <p:sp>
        <p:nvSpPr>
          <p:cNvPr id="62" name="Google Shape;62;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3" name="Google Shape;63;p1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64" name="Google Shape;64;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5"/>
        <p:cNvGrpSpPr/>
        <p:nvPr/>
      </p:nvGrpSpPr>
      <p:grpSpPr>
        <a:xfrm>
          <a:off x="0" y="0"/>
          <a:ext cx="0" cy="0"/>
          <a:chOff x="0" y="0"/>
          <a:chExt cx="0" cy="0"/>
        </a:xfrm>
      </p:grpSpPr>
      <p:sp>
        <p:nvSpPr>
          <p:cNvPr id="66" name="Google Shape;66;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7" name="Google Shape;67;p17"/>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68" name="Google Shape;68;p17"/>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69" name="Google Shape;69;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0"/>
        <p:cNvGrpSpPr/>
        <p:nvPr/>
      </p:nvGrpSpPr>
      <p:grpSpPr>
        <a:xfrm>
          <a:off x="0" y="0"/>
          <a:ext cx="0" cy="0"/>
          <a:chOff x="0" y="0"/>
          <a:chExt cx="0" cy="0"/>
        </a:xfrm>
      </p:grpSpPr>
      <p:sp>
        <p:nvSpPr>
          <p:cNvPr id="71" name="Google Shape;71;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2" name="Google Shape;72;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3"/>
        <p:cNvGrpSpPr/>
        <p:nvPr/>
      </p:nvGrpSpPr>
      <p:grpSpPr>
        <a:xfrm>
          <a:off x="0" y="0"/>
          <a:ext cx="0" cy="0"/>
          <a:chOff x="0" y="0"/>
          <a:chExt cx="0" cy="0"/>
        </a:xfrm>
      </p:grpSpPr>
      <p:sp>
        <p:nvSpPr>
          <p:cNvPr id="74" name="Google Shape;74;p19"/>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75" name="Google Shape;75;p19"/>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76" name="Google Shape;76;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77"/>
        <p:cNvGrpSpPr/>
        <p:nvPr/>
      </p:nvGrpSpPr>
      <p:grpSpPr>
        <a:xfrm>
          <a:off x="0" y="0"/>
          <a:ext cx="0" cy="0"/>
          <a:chOff x="0" y="0"/>
          <a:chExt cx="0" cy="0"/>
        </a:xfrm>
      </p:grpSpPr>
      <p:sp>
        <p:nvSpPr>
          <p:cNvPr id="78" name="Google Shape;78;p20"/>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79" name="Google Shape;79;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0"/>
        <p:cNvGrpSpPr/>
        <p:nvPr/>
      </p:nvGrpSpPr>
      <p:grpSpPr>
        <a:xfrm>
          <a:off x="0" y="0"/>
          <a:ext cx="0" cy="0"/>
          <a:chOff x="0" y="0"/>
          <a:chExt cx="0" cy="0"/>
        </a:xfrm>
      </p:grpSpPr>
      <p:sp>
        <p:nvSpPr>
          <p:cNvPr id="81" name="Google Shape;81;p21"/>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1"/>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83" name="Google Shape;83;p21"/>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84" name="Google Shape;84;p21"/>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85" name="Google Shape;85;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86"/>
        <p:cNvGrpSpPr/>
        <p:nvPr/>
      </p:nvGrpSpPr>
      <p:grpSpPr>
        <a:xfrm>
          <a:off x="0" y="0"/>
          <a:ext cx="0" cy="0"/>
          <a:chOff x="0" y="0"/>
          <a:chExt cx="0" cy="0"/>
        </a:xfrm>
      </p:grpSpPr>
      <p:sp>
        <p:nvSpPr>
          <p:cNvPr id="87" name="Google Shape;87;p22"/>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rtl="0">
              <a:lnSpc>
                <a:spcPct val="100000"/>
              </a:lnSpc>
              <a:spcBef>
                <a:spcPts val="0"/>
              </a:spcBef>
              <a:spcAft>
                <a:spcPts val="0"/>
              </a:spcAft>
              <a:buSzPts val="1800"/>
              <a:buNone/>
              <a:defRPr/>
            </a:lvl1pPr>
          </a:lstStyle>
          <a:p>
            <a:endParaRPr/>
          </a:p>
        </p:txBody>
      </p:sp>
      <p:sp>
        <p:nvSpPr>
          <p:cNvPr id="88" name="Google Shape;88;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89"/>
        <p:cNvGrpSpPr/>
        <p:nvPr/>
      </p:nvGrpSpPr>
      <p:grpSpPr>
        <a:xfrm>
          <a:off x="0" y="0"/>
          <a:ext cx="0" cy="0"/>
          <a:chOff x="0" y="0"/>
          <a:chExt cx="0" cy="0"/>
        </a:xfrm>
      </p:grpSpPr>
      <p:sp>
        <p:nvSpPr>
          <p:cNvPr id="90" name="Google Shape;90;p23"/>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91" name="Google Shape;91;p23"/>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rtl="0">
              <a:spcBef>
                <a:spcPts val="0"/>
              </a:spcBef>
              <a:spcAft>
                <a:spcPts val="0"/>
              </a:spcAft>
              <a:buSzPts val="1800"/>
              <a:buChar char="●"/>
              <a:defRPr/>
            </a:lvl1pPr>
            <a:lvl2pPr marL="914400" lvl="1" indent="-317500" algn="ctr" rtl="0">
              <a:spcBef>
                <a:spcPts val="0"/>
              </a:spcBef>
              <a:spcAft>
                <a:spcPts val="0"/>
              </a:spcAft>
              <a:buSzPts val="1400"/>
              <a:buChar char="○"/>
              <a:defRPr/>
            </a:lvl2pPr>
            <a:lvl3pPr marL="1371600" lvl="2" indent="-317500" algn="ctr" rtl="0">
              <a:spcBef>
                <a:spcPts val="0"/>
              </a:spcBef>
              <a:spcAft>
                <a:spcPts val="0"/>
              </a:spcAft>
              <a:buSzPts val="1400"/>
              <a:buChar char="■"/>
              <a:defRPr/>
            </a:lvl3pPr>
            <a:lvl4pPr marL="1828800" lvl="3" indent="-317500" algn="ctr" rtl="0">
              <a:spcBef>
                <a:spcPts val="0"/>
              </a:spcBef>
              <a:spcAft>
                <a:spcPts val="0"/>
              </a:spcAft>
              <a:buSzPts val="1400"/>
              <a:buChar char="●"/>
              <a:defRPr/>
            </a:lvl4pPr>
            <a:lvl5pPr marL="2286000" lvl="4" indent="-317500" algn="ctr" rtl="0">
              <a:spcBef>
                <a:spcPts val="0"/>
              </a:spcBef>
              <a:spcAft>
                <a:spcPts val="0"/>
              </a:spcAft>
              <a:buSzPts val="1400"/>
              <a:buChar char="○"/>
              <a:defRPr/>
            </a:lvl5pPr>
            <a:lvl6pPr marL="2743200" lvl="5" indent="-317500" algn="ctr" rtl="0">
              <a:spcBef>
                <a:spcPts val="0"/>
              </a:spcBef>
              <a:spcAft>
                <a:spcPts val="0"/>
              </a:spcAft>
              <a:buSzPts val="1400"/>
              <a:buChar char="■"/>
              <a:defRPr/>
            </a:lvl6pPr>
            <a:lvl7pPr marL="3200400" lvl="6" indent="-317500" algn="ctr" rtl="0">
              <a:spcBef>
                <a:spcPts val="0"/>
              </a:spcBef>
              <a:spcAft>
                <a:spcPts val="0"/>
              </a:spcAft>
              <a:buSzPts val="1400"/>
              <a:buChar char="●"/>
              <a:defRPr/>
            </a:lvl7pPr>
            <a:lvl8pPr marL="3657600" lvl="7" indent="-317500" algn="ctr" rtl="0">
              <a:spcBef>
                <a:spcPts val="0"/>
              </a:spcBef>
              <a:spcAft>
                <a:spcPts val="0"/>
              </a:spcAft>
              <a:buSzPts val="1400"/>
              <a:buChar char="○"/>
              <a:defRPr/>
            </a:lvl8pPr>
            <a:lvl9pPr marL="4114800" lvl="8" indent="-317500" algn="ctr" rtl="0">
              <a:spcBef>
                <a:spcPts val="0"/>
              </a:spcBef>
              <a:spcAft>
                <a:spcPts val="0"/>
              </a:spcAft>
              <a:buSzPts val="1400"/>
              <a:buChar char="■"/>
              <a:defRPr/>
            </a:lvl9pPr>
          </a:lstStyle>
          <a:p>
            <a:endParaRPr/>
          </a:p>
        </p:txBody>
      </p:sp>
      <p:sp>
        <p:nvSpPr>
          <p:cNvPr id="92" name="Google Shape;92;p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3"/>
        <p:cNvGrpSpPr/>
        <p:nvPr/>
      </p:nvGrpSpPr>
      <p:grpSpPr>
        <a:xfrm>
          <a:off x="0" y="0"/>
          <a:ext cx="0" cy="0"/>
          <a:chOff x="0" y="0"/>
          <a:chExt cx="0" cy="0"/>
        </a:xfrm>
      </p:grpSpPr>
      <p:sp>
        <p:nvSpPr>
          <p:cNvPr id="94" name="Google Shape;94;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12175"/>
            <a:ext cx="7632300" cy="572700"/>
          </a:xfrm>
          <a:prstGeom prst="rect">
            <a:avLst/>
          </a:prstGeom>
        </p:spPr>
        <p:txBody>
          <a:bodyPr spcFirstLastPara="1" wrap="square" lIns="91425" tIns="91425" rIns="91425" bIns="91425" anchor="t" anchorCtr="0">
            <a:normAutofit/>
          </a:bodyPr>
          <a:lstStyle>
            <a:lvl1pPr lvl="0" algn="ctr">
              <a:spcBef>
                <a:spcPts val="0"/>
              </a:spcBef>
              <a:spcAft>
                <a:spcPts val="0"/>
              </a:spcAft>
              <a:buClr>
                <a:schemeClr val="lt1"/>
              </a:buClr>
              <a:buSzPts val="2200"/>
              <a:buNone/>
              <a:defRPr sz="2200">
                <a:solidFill>
                  <a:schemeClr val="lt1"/>
                </a:solidFill>
              </a:defRPr>
            </a:lvl1pPr>
            <a:lvl2pPr lvl="1" algn="ctr">
              <a:spcBef>
                <a:spcPts val="0"/>
              </a:spcBef>
              <a:spcAft>
                <a:spcPts val="0"/>
              </a:spcAft>
              <a:buClr>
                <a:schemeClr val="lt1"/>
              </a:buClr>
              <a:buSzPts val="2200"/>
              <a:buNone/>
              <a:defRPr sz="2200">
                <a:solidFill>
                  <a:schemeClr val="lt1"/>
                </a:solidFill>
              </a:defRPr>
            </a:lvl2pPr>
            <a:lvl3pPr lvl="2" algn="ctr">
              <a:spcBef>
                <a:spcPts val="0"/>
              </a:spcBef>
              <a:spcAft>
                <a:spcPts val="0"/>
              </a:spcAft>
              <a:buClr>
                <a:schemeClr val="lt1"/>
              </a:buClr>
              <a:buSzPts val="2200"/>
              <a:buNone/>
              <a:defRPr sz="2200">
                <a:solidFill>
                  <a:schemeClr val="lt1"/>
                </a:solidFill>
              </a:defRPr>
            </a:lvl3pPr>
            <a:lvl4pPr lvl="3" algn="ctr">
              <a:spcBef>
                <a:spcPts val="0"/>
              </a:spcBef>
              <a:spcAft>
                <a:spcPts val="0"/>
              </a:spcAft>
              <a:buClr>
                <a:schemeClr val="lt1"/>
              </a:buClr>
              <a:buSzPts val="2200"/>
              <a:buNone/>
              <a:defRPr sz="2200">
                <a:solidFill>
                  <a:schemeClr val="lt1"/>
                </a:solidFill>
              </a:defRPr>
            </a:lvl4pPr>
            <a:lvl5pPr lvl="4" algn="ctr">
              <a:spcBef>
                <a:spcPts val="0"/>
              </a:spcBef>
              <a:spcAft>
                <a:spcPts val="0"/>
              </a:spcAft>
              <a:buClr>
                <a:schemeClr val="lt1"/>
              </a:buClr>
              <a:buSzPts val="2200"/>
              <a:buNone/>
              <a:defRPr sz="2200">
                <a:solidFill>
                  <a:schemeClr val="lt1"/>
                </a:solidFill>
              </a:defRPr>
            </a:lvl5pPr>
            <a:lvl6pPr lvl="5" algn="ctr">
              <a:spcBef>
                <a:spcPts val="0"/>
              </a:spcBef>
              <a:spcAft>
                <a:spcPts val="0"/>
              </a:spcAft>
              <a:buClr>
                <a:schemeClr val="lt1"/>
              </a:buClr>
              <a:buSzPts val="2200"/>
              <a:buNone/>
              <a:defRPr sz="2200">
                <a:solidFill>
                  <a:schemeClr val="lt1"/>
                </a:solidFill>
              </a:defRPr>
            </a:lvl6pPr>
            <a:lvl7pPr lvl="6" algn="ctr">
              <a:spcBef>
                <a:spcPts val="0"/>
              </a:spcBef>
              <a:spcAft>
                <a:spcPts val="0"/>
              </a:spcAft>
              <a:buClr>
                <a:schemeClr val="lt1"/>
              </a:buClr>
              <a:buSzPts val="2200"/>
              <a:buNone/>
              <a:defRPr sz="2200">
                <a:solidFill>
                  <a:schemeClr val="lt1"/>
                </a:solidFill>
              </a:defRPr>
            </a:lvl7pPr>
            <a:lvl8pPr lvl="7" algn="ctr">
              <a:spcBef>
                <a:spcPts val="0"/>
              </a:spcBef>
              <a:spcAft>
                <a:spcPts val="0"/>
              </a:spcAft>
              <a:buClr>
                <a:schemeClr val="lt1"/>
              </a:buClr>
              <a:buSzPts val="2200"/>
              <a:buNone/>
              <a:defRPr sz="2200">
                <a:solidFill>
                  <a:schemeClr val="lt1"/>
                </a:solidFill>
              </a:defRPr>
            </a:lvl8pPr>
            <a:lvl9pPr lvl="8" algn="ctr">
              <a:spcBef>
                <a:spcPts val="0"/>
              </a:spcBef>
              <a:spcAft>
                <a:spcPts val="0"/>
              </a:spcAft>
              <a:buClr>
                <a:schemeClr val="lt1"/>
              </a:buClr>
              <a:buSzPts val="2200"/>
              <a:buNone/>
              <a:defRPr sz="2200">
                <a:solidFill>
                  <a:schemeClr val="lt1"/>
                </a:solidFill>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3.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blipFill>
          <a:blip r:embed="rId13">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blipFill>
          <a:blip r:embed="rId13">
            <a:alphaModFix/>
          </a:blip>
          <a:stretch>
            <a:fillRect/>
          </a:stretch>
        </a:blip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52" name="Google Shape;52;p1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Clr>
                <a:schemeClr val="dk2"/>
              </a:buClr>
              <a:buSzPts val="1800"/>
              <a:buChar char="●"/>
              <a:defRPr sz="1800">
                <a:solidFill>
                  <a:schemeClr val="dk2"/>
                </a:solidFill>
              </a:defRPr>
            </a:lvl1pPr>
            <a:lvl2pPr marL="914400" lvl="1" indent="-317500" rtl="0">
              <a:lnSpc>
                <a:spcPct val="115000"/>
              </a:lnSpc>
              <a:spcBef>
                <a:spcPts val="0"/>
              </a:spcBef>
              <a:spcAft>
                <a:spcPts val="0"/>
              </a:spcAft>
              <a:buClr>
                <a:schemeClr val="dk2"/>
              </a:buClr>
              <a:buSzPts val="1400"/>
              <a:buChar char="○"/>
              <a:defRPr>
                <a:solidFill>
                  <a:schemeClr val="dk2"/>
                </a:solidFill>
              </a:defRPr>
            </a:lvl2pPr>
            <a:lvl3pPr marL="1371600" lvl="2" indent="-317500" rtl="0">
              <a:lnSpc>
                <a:spcPct val="115000"/>
              </a:lnSpc>
              <a:spcBef>
                <a:spcPts val="0"/>
              </a:spcBef>
              <a:spcAft>
                <a:spcPts val="0"/>
              </a:spcAft>
              <a:buClr>
                <a:schemeClr val="dk2"/>
              </a:buClr>
              <a:buSzPts val="1400"/>
              <a:buChar char="■"/>
              <a:defRPr>
                <a:solidFill>
                  <a:schemeClr val="dk2"/>
                </a:solidFill>
              </a:defRPr>
            </a:lvl3pPr>
            <a:lvl4pPr marL="1828800" lvl="3" indent="-317500" rtl="0">
              <a:lnSpc>
                <a:spcPct val="115000"/>
              </a:lnSpc>
              <a:spcBef>
                <a:spcPts val="0"/>
              </a:spcBef>
              <a:spcAft>
                <a:spcPts val="0"/>
              </a:spcAft>
              <a:buClr>
                <a:schemeClr val="dk2"/>
              </a:buClr>
              <a:buSzPts val="1400"/>
              <a:buChar char="●"/>
              <a:defRPr>
                <a:solidFill>
                  <a:schemeClr val="dk2"/>
                </a:solidFill>
              </a:defRPr>
            </a:lvl4pPr>
            <a:lvl5pPr marL="2286000" lvl="4" indent="-317500" rtl="0">
              <a:lnSpc>
                <a:spcPct val="115000"/>
              </a:lnSpc>
              <a:spcBef>
                <a:spcPts val="0"/>
              </a:spcBef>
              <a:spcAft>
                <a:spcPts val="0"/>
              </a:spcAft>
              <a:buClr>
                <a:schemeClr val="dk2"/>
              </a:buClr>
              <a:buSzPts val="1400"/>
              <a:buChar char="○"/>
              <a:defRPr>
                <a:solidFill>
                  <a:schemeClr val="dk2"/>
                </a:solidFill>
              </a:defRPr>
            </a:lvl5pPr>
            <a:lvl6pPr marL="2743200" lvl="5" indent="-317500" rtl="0">
              <a:lnSpc>
                <a:spcPct val="115000"/>
              </a:lnSpc>
              <a:spcBef>
                <a:spcPts val="0"/>
              </a:spcBef>
              <a:spcAft>
                <a:spcPts val="0"/>
              </a:spcAft>
              <a:buClr>
                <a:schemeClr val="dk2"/>
              </a:buClr>
              <a:buSzPts val="1400"/>
              <a:buChar char="■"/>
              <a:defRPr>
                <a:solidFill>
                  <a:schemeClr val="dk2"/>
                </a:solidFill>
              </a:defRPr>
            </a:lvl6pPr>
            <a:lvl7pPr marL="3200400" lvl="6" indent="-317500" rtl="0">
              <a:lnSpc>
                <a:spcPct val="115000"/>
              </a:lnSpc>
              <a:spcBef>
                <a:spcPts val="0"/>
              </a:spcBef>
              <a:spcAft>
                <a:spcPts val="0"/>
              </a:spcAft>
              <a:buClr>
                <a:schemeClr val="dk2"/>
              </a:buClr>
              <a:buSzPts val="1400"/>
              <a:buChar char="●"/>
              <a:defRPr>
                <a:solidFill>
                  <a:schemeClr val="dk2"/>
                </a:solidFill>
              </a:defRPr>
            </a:lvl7pPr>
            <a:lvl8pPr marL="3657600" lvl="7" indent="-317500" rtl="0">
              <a:lnSpc>
                <a:spcPct val="115000"/>
              </a:lnSpc>
              <a:spcBef>
                <a:spcPts val="0"/>
              </a:spcBef>
              <a:spcAft>
                <a:spcPts val="0"/>
              </a:spcAft>
              <a:buClr>
                <a:schemeClr val="dk2"/>
              </a:buClr>
              <a:buSzPts val="1400"/>
              <a:buChar char="○"/>
              <a:defRPr>
                <a:solidFill>
                  <a:schemeClr val="dk2"/>
                </a:solidFill>
              </a:defRPr>
            </a:lvl8pPr>
            <a:lvl9pPr marL="4114800" lvl="8" indent="-317500" rtl="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53" name="Google Shape;53;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www.linkedin.com/in/anisa-millah-taqiyyah/"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jpg"/></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image" Target="../media/image20.pn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25"/>
          <p:cNvSpPr txBox="1">
            <a:spLocks noGrp="1"/>
          </p:cNvSpPr>
          <p:nvPr>
            <p:ph type="ctrTitle"/>
          </p:nvPr>
        </p:nvSpPr>
        <p:spPr>
          <a:xfrm>
            <a:off x="311700" y="1161800"/>
            <a:ext cx="3736800" cy="2007900"/>
          </a:xfrm>
          <a:prstGeom prst="rect">
            <a:avLst/>
          </a:prstGeom>
        </p:spPr>
        <p:txBody>
          <a:bodyPr spcFirstLastPara="1" wrap="square" lIns="91425" tIns="91425" rIns="91425" bIns="91425" anchor="b" anchorCtr="0">
            <a:noAutofit/>
          </a:bodyPr>
          <a:lstStyle/>
          <a:p>
            <a:pPr lvl="0">
              <a:buSzPts val="990"/>
            </a:pPr>
            <a:r>
              <a:rPr lang="en" sz="3180" dirty="0">
                <a:latin typeface="Dosis"/>
                <a:ea typeface="Dosis"/>
                <a:cs typeface="Dosis"/>
                <a:sym typeface="Dosis"/>
              </a:rPr>
              <a:t>Predict Customer Personality to boost marketing campaign by using Machine Learning</a:t>
            </a:r>
            <a:endParaRPr lang="en-US" sz="3180" dirty="0">
              <a:latin typeface="Dosis"/>
              <a:ea typeface="Dosis"/>
              <a:cs typeface="Dosis"/>
              <a:sym typeface="Dosis"/>
            </a:endParaRPr>
          </a:p>
        </p:txBody>
      </p:sp>
      <p:sp>
        <p:nvSpPr>
          <p:cNvPr id="100" name="Google Shape;100;p25"/>
          <p:cNvSpPr txBox="1"/>
          <p:nvPr/>
        </p:nvSpPr>
        <p:spPr>
          <a:xfrm>
            <a:off x="5959950" y="908900"/>
            <a:ext cx="2402400" cy="7926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 sz="1200" b="1" dirty="0">
                <a:latin typeface="Dosis"/>
                <a:ea typeface="Dosis"/>
                <a:cs typeface="Dosis"/>
                <a:sym typeface="Dosis"/>
              </a:rPr>
              <a:t>Created by: </a:t>
            </a:r>
            <a:endParaRPr sz="1200" b="1" dirty="0">
              <a:latin typeface="Dosis"/>
              <a:ea typeface="Dosis"/>
              <a:cs typeface="Dosis"/>
              <a:sym typeface="Dosis"/>
            </a:endParaRPr>
          </a:p>
          <a:p>
            <a:pPr marL="0" marR="0" lvl="0" indent="0" algn="l" rtl="0">
              <a:lnSpc>
                <a:spcPct val="100000"/>
              </a:lnSpc>
              <a:spcBef>
                <a:spcPts val="0"/>
              </a:spcBef>
              <a:spcAft>
                <a:spcPts val="0"/>
              </a:spcAft>
              <a:buClr>
                <a:srgbClr val="000000"/>
              </a:buClr>
              <a:buSzPts val="1100"/>
              <a:buFont typeface="Arial"/>
              <a:buNone/>
            </a:pPr>
            <a:r>
              <a:rPr lang="en-US" sz="1200" b="1" dirty="0" smtClean="0">
                <a:latin typeface="Dosis"/>
                <a:ea typeface="Dosis"/>
                <a:cs typeface="Dosis"/>
                <a:sym typeface="Dosis"/>
              </a:rPr>
              <a:t>Anisa Millah Taqiyyah</a:t>
            </a:r>
            <a:endParaRPr sz="1200" b="1" i="0" u="none" strike="noStrike" cap="none" dirty="0">
              <a:solidFill>
                <a:srgbClr val="000000"/>
              </a:solidFill>
              <a:latin typeface="Dosis"/>
              <a:ea typeface="Dosis"/>
              <a:cs typeface="Dosis"/>
              <a:sym typeface="Dosis"/>
            </a:endParaRPr>
          </a:p>
          <a:p>
            <a:pPr marL="0" marR="0" lvl="0" indent="0" algn="l" rtl="0">
              <a:lnSpc>
                <a:spcPct val="100000"/>
              </a:lnSpc>
              <a:spcBef>
                <a:spcPts val="0"/>
              </a:spcBef>
              <a:spcAft>
                <a:spcPts val="0"/>
              </a:spcAft>
              <a:buClr>
                <a:srgbClr val="000000"/>
              </a:buClr>
              <a:buSzPts val="1100"/>
              <a:buFont typeface="Arial"/>
              <a:buNone/>
            </a:pPr>
            <a:r>
              <a:rPr lang="en-US" sz="1200" dirty="0" smtClean="0">
                <a:latin typeface="Dosis"/>
                <a:ea typeface="Dosis"/>
                <a:cs typeface="Dosis"/>
                <a:sym typeface="Dosis"/>
              </a:rPr>
              <a:t>anisamillah10@gmail.com</a:t>
            </a:r>
          </a:p>
          <a:p>
            <a:pPr marL="0" marR="0" lvl="0" indent="0" algn="l" rtl="0">
              <a:lnSpc>
                <a:spcPct val="100000"/>
              </a:lnSpc>
              <a:spcBef>
                <a:spcPts val="0"/>
              </a:spcBef>
              <a:spcAft>
                <a:spcPts val="0"/>
              </a:spcAft>
              <a:buClr>
                <a:srgbClr val="000000"/>
              </a:buClr>
              <a:buSzPts val="1100"/>
              <a:buFont typeface="Arial"/>
              <a:buNone/>
            </a:pPr>
            <a:r>
              <a:rPr lang="en" sz="1200" dirty="0" smtClean="0">
                <a:latin typeface="Dosis"/>
                <a:ea typeface="Dosis"/>
                <a:cs typeface="Dosis"/>
                <a:sym typeface="Dosis"/>
                <a:hlinkClick r:id="rId3"/>
              </a:rPr>
              <a:t>My linkedIn Profile</a:t>
            </a:r>
            <a:endParaRPr sz="1200" dirty="0">
              <a:latin typeface="Dosis"/>
              <a:ea typeface="Dosis"/>
              <a:cs typeface="Dosis"/>
              <a:sym typeface="Dosis"/>
            </a:endParaRPr>
          </a:p>
        </p:txBody>
      </p:sp>
      <p:pic>
        <p:nvPicPr>
          <p:cNvPr id="101" name="Google Shape;101;p25"/>
          <p:cNvPicPr preferRelativeResize="0"/>
          <p:nvPr/>
        </p:nvPicPr>
        <p:blipFill>
          <a:blip r:embed="rId4">
            <a:extLst>
              <a:ext uri="{28A0092B-C50C-407E-A947-70E740481C1C}">
                <a14:useLocalDpi xmlns:a14="http://schemas.microsoft.com/office/drawing/2010/main" val="0"/>
              </a:ext>
            </a:extLst>
          </a:blip>
          <a:stretch>
            <a:fillRect/>
          </a:stretch>
        </p:blipFill>
        <p:spPr>
          <a:xfrm>
            <a:off x="4868250" y="685600"/>
            <a:ext cx="812400" cy="1218600"/>
          </a:xfrm>
          <a:prstGeom prst="roundRect">
            <a:avLst>
              <a:gd name="adj" fmla="val 50000"/>
            </a:avLst>
          </a:prstGeom>
          <a:noFill/>
          <a:ln w="9525" cap="flat" cmpd="sng">
            <a:solidFill>
              <a:schemeClr val="dk1"/>
            </a:solidFill>
            <a:prstDash val="solid"/>
            <a:round/>
            <a:headEnd type="none" w="sm" len="sm"/>
            <a:tailEnd type="none" w="sm" len="sm"/>
          </a:ln>
        </p:spPr>
      </p:pic>
      <p:sp>
        <p:nvSpPr>
          <p:cNvPr id="102" name="Google Shape;102;p25"/>
          <p:cNvSpPr txBox="1">
            <a:spLocks noGrp="1"/>
          </p:cNvSpPr>
          <p:nvPr>
            <p:ph type="subTitle" idx="1"/>
          </p:nvPr>
        </p:nvSpPr>
        <p:spPr>
          <a:xfrm>
            <a:off x="4665150" y="2202425"/>
            <a:ext cx="4167000" cy="2298000"/>
          </a:xfrm>
          <a:prstGeom prst="rect">
            <a:avLst/>
          </a:prstGeom>
        </p:spPr>
        <p:txBody>
          <a:bodyPr spcFirstLastPara="1" wrap="square" lIns="91425" tIns="91425" rIns="91425" bIns="91425" anchor="t" anchorCtr="0">
            <a:noAutofit/>
          </a:bodyPr>
          <a:lstStyle/>
          <a:p>
            <a:pPr marL="0" lvl="0" indent="0" algn="just">
              <a:lnSpc>
                <a:spcPct val="95000"/>
              </a:lnSpc>
              <a:spcAft>
                <a:spcPts val="1200"/>
              </a:spcAft>
              <a:buSzPts val="1018"/>
            </a:pPr>
            <a:r>
              <a:rPr lang="en" sz="1217" dirty="0" smtClean="0">
                <a:solidFill>
                  <a:schemeClr val="dk1"/>
                </a:solidFill>
                <a:latin typeface="Nunito"/>
                <a:ea typeface="Nunito"/>
                <a:cs typeface="Nunito"/>
                <a:sym typeface="Nunito"/>
              </a:rPr>
              <a:t>“</a:t>
            </a:r>
            <a:r>
              <a:rPr lang="en" sz="1217" b="1" dirty="0" smtClean="0">
                <a:solidFill>
                  <a:schemeClr val="dk1"/>
                </a:solidFill>
                <a:latin typeface="Nunito"/>
                <a:ea typeface="Nunito"/>
                <a:cs typeface="Nunito"/>
                <a:sym typeface="Nunito"/>
              </a:rPr>
              <a:t>As an </a:t>
            </a:r>
            <a:r>
              <a:rPr lang="en-US" sz="1220" b="1" dirty="0">
                <a:latin typeface="Nunito" panose="020B0604020202020204" charset="0"/>
              </a:rPr>
              <a:t>enthusiastic fresh graduate, I have made the decision to pivot my career towards the field of data.</a:t>
            </a:r>
            <a:r>
              <a:rPr lang="en-US" sz="1220" dirty="0">
                <a:latin typeface="Nunito" panose="020B0604020202020204" charset="0"/>
              </a:rPr>
              <a:t> </a:t>
            </a:r>
            <a:r>
              <a:rPr lang="en-US" sz="1220" dirty="0" smtClean="0">
                <a:latin typeface="Nunito" panose="020B0604020202020204" charset="0"/>
              </a:rPr>
              <a:t> I </a:t>
            </a:r>
            <a:r>
              <a:rPr lang="en-US" sz="1220" dirty="0">
                <a:latin typeface="Nunito" panose="020B0604020202020204" charset="0"/>
              </a:rPr>
              <a:t>am motivated by the belief that data-driven decision-making forms a strong foundation for enhancing a company's profitability and mitigating risks. I have a deep interest in data analysis and have completed a data science bootcamp as my first step in this journey</a:t>
            </a:r>
            <a:r>
              <a:rPr lang="en-US" sz="1220" dirty="0" smtClean="0">
                <a:latin typeface="Nunito" panose="020B0604020202020204" charset="0"/>
              </a:rPr>
              <a:t>.</a:t>
            </a:r>
            <a:r>
              <a:rPr lang="en" sz="1217" dirty="0" smtClean="0">
                <a:solidFill>
                  <a:schemeClr val="dk1"/>
                </a:solidFill>
                <a:latin typeface="Nunito"/>
                <a:ea typeface="Nunito"/>
                <a:cs typeface="Nunito"/>
                <a:sym typeface="Nunito"/>
              </a:rPr>
              <a:t> </a:t>
            </a:r>
            <a:r>
              <a:rPr lang="en" sz="1217" dirty="0">
                <a:solidFill>
                  <a:schemeClr val="dk1"/>
                </a:solidFill>
                <a:latin typeface="Nunito"/>
                <a:ea typeface="Nunito"/>
                <a:cs typeface="Nunito"/>
                <a:sym typeface="Nunito"/>
              </a:rPr>
              <a:t>”</a:t>
            </a:r>
            <a:endParaRPr sz="2790" dirty="0"/>
          </a:p>
        </p:txBody>
      </p:sp>
    </p:spTree>
    <p:extLst>
      <p:ext uri="{BB962C8B-B14F-4D97-AF65-F5344CB8AC3E}">
        <p14:creationId xmlns:p14="http://schemas.microsoft.com/office/powerpoint/2010/main" val="115996722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0" y="5644"/>
            <a:ext cx="8180700" cy="52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1798" b="1">
                <a:latin typeface="Roboto"/>
                <a:ea typeface="Roboto"/>
                <a:cs typeface="Roboto"/>
                <a:sym typeface="Roboto"/>
              </a:rPr>
              <a:t>Data Cleaning &amp; Preprocessing</a:t>
            </a:r>
            <a:endParaRPr sz="1798">
              <a:solidFill>
                <a:schemeClr val="lt1"/>
              </a:solidFill>
              <a:latin typeface="Roboto"/>
              <a:ea typeface="Roboto"/>
              <a:cs typeface="Roboto"/>
              <a:sym typeface="Roboto"/>
            </a:endParaRPr>
          </a:p>
        </p:txBody>
      </p:sp>
      <p:sp>
        <p:nvSpPr>
          <p:cNvPr id="7" name="TextBox 6"/>
          <p:cNvSpPr txBox="1"/>
          <p:nvPr/>
        </p:nvSpPr>
        <p:spPr>
          <a:xfrm>
            <a:off x="2890179" y="1762806"/>
            <a:ext cx="5949021" cy="954107"/>
          </a:xfrm>
          <a:prstGeom prst="rect">
            <a:avLst/>
          </a:prstGeom>
          <a:noFill/>
        </p:spPr>
        <p:txBody>
          <a:bodyPr wrap="square" rtlCol="0">
            <a:spAutoFit/>
          </a:bodyPr>
          <a:lstStyle/>
          <a:p>
            <a:r>
              <a:rPr lang="en-US" dirty="0" smtClean="0"/>
              <a:t>Data null dideteksi pada task 1 dan telah dilakukan handling dengan cara: </a:t>
            </a:r>
          </a:p>
          <a:p>
            <a:pPr marL="342900" indent="-342900">
              <a:buAutoNum type="arabicPeriod"/>
            </a:pPr>
            <a:r>
              <a:rPr lang="en-US" dirty="0" smtClean="0"/>
              <a:t>mengisi data mean pada kolom numerik dan </a:t>
            </a:r>
          </a:p>
          <a:p>
            <a:pPr marL="342900" indent="-342900">
              <a:buAutoNum type="arabicPeriod"/>
            </a:pPr>
            <a:r>
              <a:rPr lang="en-US" dirty="0" smtClean="0"/>
              <a:t>mengisi data modus pada kolom kategorik</a:t>
            </a:r>
            <a:endParaRPr lang="en-US" dirty="0"/>
          </a:p>
        </p:txBody>
      </p:sp>
      <p:grpSp>
        <p:nvGrpSpPr>
          <p:cNvPr id="10" name="Group 9"/>
          <p:cNvGrpSpPr/>
          <p:nvPr/>
        </p:nvGrpSpPr>
        <p:grpSpPr>
          <a:xfrm>
            <a:off x="226021" y="3397158"/>
            <a:ext cx="7658647" cy="1491152"/>
            <a:chOff x="226021" y="3281548"/>
            <a:chExt cx="7658647" cy="1491152"/>
          </a:xfrm>
        </p:grpSpPr>
        <p:pic>
          <p:nvPicPr>
            <p:cNvPr id="6" name="Picture 5"/>
            <p:cNvPicPr>
              <a:picLocks noChangeAspect="1"/>
            </p:cNvPicPr>
            <p:nvPr/>
          </p:nvPicPr>
          <p:blipFill>
            <a:blip r:embed="rId3"/>
            <a:stretch>
              <a:fillRect/>
            </a:stretch>
          </p:blipFill>
          <p:spPr>
            <a:xfrm>
              <a:off x="511289" y="3553330"/>
              <a:ext cx="7373379" cy="1219370"/>
            </a:xfrm>
            <a:prstGeom prst="rect">
              <a:avLst/>
            </a:prstGeom>
          </p:spPr>
        </p:pic>
        <p:sp>
          <p:nvSpPr>
            <p:cNvPr id="8" name="TextBox 7"/>
            <p:cNvSpPr txBox="1"/>
            <p:nvPr/>
          </p:nvSpPr>
          <p:spPr>
            <a:xfrm>
              <a:off x="226021" y="3281548"/>
              <a:ext cx="2242421" cy="315310"/>
            </a:xfrm>
            <a:prstGeom prst="rect">
              <a:avLst/>
            </a:prstGeom>
            <a:noFill/>
          </p:spPr>
          <p:txBody>
            <a:bodyPr wrap="square" rtlCol="0">
              <a:spAutoFit/>
            </a:bodyPr>
            <a:lstStyle/>
            <a:p>
              <a:r>
                <a:rPr lang="en-US" dirty="0" smtClean="0"/>
                <a:t>Solusi </a:t>
              </a:r>
              <a:endParaRPr lang="en-US" dirty="0"/>
            </a:p>
          </p:txBody>
        </p:sp>
      </p:grpSp>
      <p:grpSp>
        <p:nvGrpSpPr>
          <p:cNvPr id="9" name="Group 8"/>
          <p:cNvGrpSpPr/>
          <p:nvPr/>
        </p:nvGrpSpPr>
        <p:grpSpPr>
          <a:xfrm>
            <a:off x="226020" y="515748"/>
            <a:ext cx="2378891" cy="2839368"/>
            <a:chOff x="226020" y="410648"/>
            <a:chExt cx="2378891" cy="2839368"/>
          </a:xfrm>
        </p:grpSpPr>
        <p:pic>
          <p:nvPicPr>
            <p:cNvPr id="3" name="Picture 2"/>
            <p:cNvPicPr>
              <a:picLocks noChangeAspect="1"/>
            </p:cNvPicPr>
            <p:nvPr/>
          </p:nvPicPr>
          <p:blipFill rotWithShape="1">
            <a:blip r:embed="rId4"/>
            <a:srcRect b="91820"/>
            <a:stretch/>
          </p:blipFill>
          <p:spPr>
            <a:xfrm>
              <a:off x="226021" y="672662"/>
              <a:ext cx="2378890" cy="346842"/>
            </a:xfrm>
            <a:prstGeom prst="rect">
              <a:avLst/>
            </a:prstGeom>
          </p:spPr>
        </p:pic>
        <p:pic>
          <p:nvPicPr>
            <p:cNvPr id="5" name="Picture 4"/>
            <p:cNvPicPr>
              <a:picLocks noChangeAspect="1"/>
            </p:cNvPicPr>
            <p:nvPr/>
          </p:nvPicPr>
          <p:blipFill>
            <a:blip r:embed="rId5"/>
            <a:stretch>
              <a:fillRect/>
            </a:stretch>
          </p:blipFill>
          <p:spPr>
            <a:xfrm>
              <a:off x="511289" y="1019504"/>
              <a:ext cx="2093622" cy="2230512"/>
            </a:xfrm>
            <a:prstGeom prst="rect">
              <a:avLst/>
            </a:prstGeom>
          </p:spPr>
        </p:pic>
        <p:sp>
          <p:nvSpPr>
            <p:cNvPr id="12" name="TextBox 11"/>
            <p:cNvSpPr txBox="1"/>
            <p:nvPr/>
          </p:nvSpPr>
          <p:spPr>
            <a:xfrm>
              <a:off x="226020" y="410648"/>
              <a:ext cx="2242421" cy="315310"/>
            </a:xfrm>
            <a:prstGeom prst="rect">
              <a:avLst/>
            </a:prstGeom>
            <a:noFill/>
          </p:spPr>
          <p:txBody>
            <a:bodyPr wrap="square" rtlCol="0">
              <a:spAutoFit/>
            </a:bodyPr>
            <a:lstStyle/>
            <a:p>
              <a:r>
                <a:rPr lang="en-US" dirty="0" smtClean="0"/>
                <a:t>Problem </a:t>
              </a:r>
              <a:endParaRPr lang="en-US" dirty="0"/>
            </a:p>
          </p:txBody>
        </p:sp>
      </p:grpSp>
    </p:spTree>
    <p:extLst>
      <p:ext uri="{BB962C8B-B14F-4D97-AF65-F5344CB8AC3E}">
        <p14:creationId xmlns:p14="http://schemas.microsoft.com/office/powerpoint/2010/main" val="42885297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0" y="37175"/>
            <a:ext cx="8180700" cy="52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1798" b="1">
                <a:latin typeface="Roboto"/>
                <a:ea typeface="Roboto"/>
                <a:cs typeface="Roboto"/>
                <a:sym typeface="Roboto"/>
              </a:rPr>
              <a:t>Data Cleaning &amp; Preprocessing</a:t>
            </a:r>
            <a:endParaRPr sz="1798">
              <a:solidFill>
                <a:schemeClr val="lt1"/>
              </a:solidFill>
              <a:latin typeface="Roboto"/>
              <a:ea typeface="Roboto"/>
              <a:cs typeface="Roboto"/>
              <a:sym typeface="Roboto"/>
            </a:endParaRPr>
          </a:p>
        </p:txBody>
      </p:sp>
      <p:pic>
        <p:nvPicPr>
          <p:cNvPr id="4" name="Picture 3"/>
          <p:cNvPicPr>
            <a:picLocks noChangeAspect="1"/>
          </p:cNvPicPr>
          <p:nvPr/>
        </p:nvPicPr>
        <p:blipFill rotWithShape="1">
          <a:blip r:embed="rId3"/>
          <a:srcRect t="1549"/>
          <a:stretch/>
        </p:blipFill>
        <p:spPr>
          <a:xfrm>
            <a:off x="379777" y="903889"/>
            <a:ext cx="4629796" cy="2128987"/>
          </a:xfrm>
          <a:prstGeom prst="rect">
            <a:avLst/>
          </a:prstGeom>
        </p:spPr>
      </p:pic>
      <p:pic>
        <p:nvPicPr>
          <p:cNvPr id="5" name="Picture 4"/>
          <p:cNvPicPr>
            <a:picLocks noChangeAspect="1"/>
          </p:cNvPicPr>
          <p:nvPr/>
        </p:nvPicPr>
        <p:blipFill>
          <a:blip r:embed="rId4"/>
          <a:stretch>
            <a:fillRect/>
          </a:stretch>
        </p:blipFill>
        <p:spPr>
          <a:xfrm>
            <a:off x="379777" y="3477391"/>
            <a:ext cx="8764223" cy="819264"/>
          </a:xfrm>
          <a:prstGeom prst="rect">
            <a:avLst/>
          </a:prstGeom>
        </p:spPr>
      </p:pic>
      <p:sp>
        <p:nvSpPr>
          <p:cNvPr id="6" name="TextBox 5"/>
          <p:cNvSpPr txBox="1"/>
          <p:nvPr/>
        </p:nvSpPr>
        <p:spPr>
          <a:xfrm>
            <a:off x="379777" y="596112"/>
            <a:ext cx="2605161" cy="307777"/>
          </a:xfrm>
          <a:prstGeom prst="rect">
            <a:avLst/>
          </a:prstGeom>
          <a:noFill/>
        </p:spPr>
        <p:txBody>
          <a:bodyPr wrap="square" rtlCol="0">
            <a:spAutoFit/>
          </a:bodyPr>
          <a:lstStyle/>
          <a:p>
            <a:r>
              <a:rPr lang="en-US" dirty="0" smtClean="0"/>
              <a:t>Data duplikat </a:t>
            </a:r>
            <a:endParaRPr lang="en-US" dirty="0"/>
          </a:p>
        </p:txBody>
      </p:sp>
      <p:sp>
        <p:nvSpPr>
          <p:cNvPr id="10" name="TextBox 9"/>
          <p:cNvSpPr txBox="1"/>
          <p:nvPr/>
        </p:nvSpPr>
        <p:spPr>
          <a:xfrm>
            <a:off x="379777" y="3169614"/>
            <a:ext cx="2605161" cy="307777"/>
          </a:xfrm>
          <a:prstGeom prst="rect">
            <a:avLst/>
          </a:prstGeom>
          <a:noFill/>
        </p:spPr>
        <p:txBody>
          <a:bodyPr wrap="square" rtlCol="0">
            <a:spAutoFit/>
          </a:bodyPr>
          <a:lstStyle/>
          <a:p>
            <a:r>
              <a:rPr lang="en-US" dirty="0" smtClean="0"/>
              <a:t>Handling data duplikat </a:t>
            </a:r>
            <a:endParaRPr lang="en-US" dirty="0"/>
          </a:p>
        </p:txBody>
      </p:sp>
      <p:sp>
        <p:nvSpPr>
          <p:cNvPr id="7" name="TextBox 6"/>
          <p:cNvSpPr txBox="1"/>
          <p:nvPr/>
        </p:nvSpPr>
        <p:spPr>
          <a:xfrm>
            <a:off x="5181559" y="1383606"/>
            <a:ext cx="3436882" cy="1169551"/>
          </a:xfrm>
          <a:prstGeom prst="rect">
            <a:avLst/>
          </a:prstGeom>
          <a:noFill/>
        </p:spPr>
        <p:txBody>
          <a:bodyPr wrap="square" rtlCol="0">
            <a:spAutoFit/>
          </a:bodyPr>
          <a:lstStyle/>
          <a:p>
            <a:r>
              <a:rPr lang="en-US" dirty="0" smtClean="0"/>
              <a:t>Data duplikat yang ditemukan adalah kolom yang kembar.</a:t>
            </a:r>
          </a:p>
          <a:p>
            <a:r>
              <a:rPr lang="en-US" dirty="0" smtClean="0"/>
              <a:t>Data duplikat tersebut dihapus bersamaan dengan menghapus kolom yang tidak digunakan.</a:t>
            </a:r>
            <a:endParaRPr lang="en-US" dirty="0"/>
          </a:p>
        </p:txBody>
      </p:sp>
    </p:spTree>
    <p:extLst>
      <p:ext uri="{BB962C8B-B14F-4D97-AF65-F5344CB8AC3E}">
        <p14:creationId xmlns:p14="http://schemas.microsoft.com/office/powerpoint/2010/main" val="18813053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0" y="37175"/>
            <a:ext cx="8180700" cy="52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1798" b="1">
                <a:latin typeface="Roboto"/>
                <a:ea typeface="Roboto"/>
                <a:cs typeface="Roboto"/>
                <a:sym typeface="Roboto"/>
              </a:rPr>
              <a:t>Data Cleaning &amp; Preprocessing</a:t>
            </a:r>
            <a:endParaRPr sz="1798">
              <a:solidFill>
                <a:schemeClr val="lt1"/>
              </a:solidFill>
              <a:latin typeface="Roboto"/>
              <a:ea typeface="Roboto"/>
              <a:cs typeface="Roboto"/>
              <a:sym typeface="Roboto"/>
            </a:endParaRPr>
          </a:p>
        </p:txBody>
      </p:sp>
      <p:pic>
        <p:nvPicPr>
          <p:cNvPr id="4" name="Picture 3"/>
          <p:cNvPicPr>
            <a:picLocks noChangeAspect="1"/>
          </p:cNvPicPr>
          <p:nvPr/>
        </p:nvPicPr>
        <p:blipFill>
          <a:blip r:embed="rId3"/>
          <a:stretch>
            <a:fillRect/>
          </a:stretch>
        </p:blipFill>
        <p:spPr>
          <a:xfrm>
            <a:off x="392664" y="728458"/>
            <a:ext cx="5687025" cy="3812011"/>
          </a:xfrm>
          <a:prstGeom prst="rect">
            <a:avLst/>
          </a:prstGeom>
        </p:spPr>
      </p:pic>
      <p:sp>
        <p:nvSpPr>
          <p:cNvPr id="5" name="TextBox 4"/>
          <p:cNvSpPr txBox="1"/>
          <p:nvPr/>
        </p:nvSpPr>
        <p:spPr>
          <a:xfrm>
            <a:off x="6274675" y="1000648"/>
            <a:ext cx="2522483" cy="1169551"/>
          </a:xfrm>
          <a:prstGeom prst="rect">
            <a:avLst/>
          </a:prstGeom>
          <a:noFill/>
        </p:spPr>
        <p:txBody>
          <a:bodyPr wrap="square" rtlCol="0">
            <a:spAutoFit/>
          </a:bodyPr>
          <a:lstStyle/>
          <a:p>
            <a:r>
              <a:rPr lang="en-US" dirty="0" smtClean="0"/>
              <a:t>Melakukan label encoding pada kolom kategorik total purchases group, marital status group, education group, dan age group.</a:t>
            </a:r>
            <a:endParaRPr lang="en-US" dirty="0"/>
          </a:p>
        </p:txBody>
      </p:sp>
    </p:spTree>
    <p:extLst>
      <p:ext uri="{BB962C8B-B14F-4D97-AF65-F5344CB8AC3E}">
        <p14:creationId xmlns:p14="http://schemas.microsoft.com/office/powerpoint/2010/main" val="547782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0" y="37175"/>
            <a:ext cx="8180700" cy="52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1798" b="1">
                <a:latin typeface="Roboto"/>
                <a:ea typeface="Roboto"/>
                <a:cs typeface="Roboto"/>
                <a:sym typeface="Roboto"/>
              </a:rPr>
              <a:t>Data Cleaning &amp; Preprocessing</a:t>
            </a:r>
            <a:endParaRPr sz="1798">
              <a:solidFill>
                <a:schemeClr val="lt1"/>
              </a:solidFill>
              <a:latin typeface="Roboto"/>
              <a:ea typeface="Roboto"/>
              <a:cs typeface="Roboto"/>
              <a:sym typeface="Roboto"/>
            </a:endParaRPr>
          </a:p>
        </p:txBody>
      </p:sp>
      <p:pic>
        <p:nvPicPr>
          <p:cNvPr id="3" name="Picture 2"/>
          <p:cNvPicPr>
            <a:picLocks noChangeAspect="1"/>
          </p:cNvPicPr>
          <p:nvPr/>
        </p:nvPicPr>
        <p:blipFill>
          <a:blip r:embed="rId3"/>
          <a:stretch>
            <a:fillRect/>
          </a:stretch>
        </p:blipFill>
        <p:spPr>
          <a:xfrm>
            <a:off x="349712" y="1043543"/>
            <a:ext cx="7165186" cy="2044678"/>
          </a:xfrm>
          <a:prstGeom prst="rect">
            <a:avLst/>
          </a:prstGeom>
        </p:spPr>
      </p:pic>
      <p:pic>
        <p:nvPicPr>
          <p:cNvPr id="4" name="Picture 3"/>
          <p:cNvPicPr>
            <a:picLocks noChangeAspect="1"/>
          </p:cNvPicPr>
          <p:nvPr/>
        </p:nvPicPr>
        <p:blipFill>
          <a:blip r:embed="rId4"/>
          <a:stretch>
            <a:fillRect/>
          </a:stretch>
        </p:blipFill>
        <p:spPr>
          <a:xfrm>
            <a:off x="349712" y="2933392"/>
            <a:ext cx="7165186" cy="1908522"/>
          </a:xfrm>
          <a:prstGeom prst="rect">
            <a:avLst/>
          </a:prstGeom>
        </p:spPr>
      </p:pic>
      <p:sp>
        <p:nvSpPr>
          <p:cNvPr id="5" name="TextBox 4"/>
          <p:cNvSpPr txBox="1"/>
          <p:nvPr/>
        </p:nvSpPr>
        <p:spPr>
          <a:xfrm>
            <a:off x="349712" y="609602"/>
            <a:ext cx="5084136" cy="307777"/>
          </a:xfrm>
          <a:prstGeom prst="rect">
            <a:avLst/>
          </a:prstGeom>
          <a:noFill/>
        </p:spPr>
        <p:txBody>
          <a:bodyPr wrap="square" rtlCol="0">
            <a:spAutoFit/>
          </a:bodyPr>
          <a:lstStyle/>
          <a:p>
            <a:r>
              <a:rPr lang="en-US" dirty="0" smtClean="0"/>
              <a:t>Hasil normalisasi data</a:t>
            </a:r>
            <a:endParaRPr lang="en-US" dirty="0"/>
          </a:p>
        </p:txBody>
      </p:sp>
    </p:spTree>
    <p:extLst>
      <p:ext uri="{BB962C8B-B14F-4D97-AF65-F5344CB8AC3E}">
        <p14:creationId xmlns:p14="http://schemas.microsoft.com/office/powerpoint/2010/main" val="29319539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0" y="37175"/>
            <a:ext cx="8180700" cy="52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1798" b="1">
                <a:latin typeface="Roboto"/>
                <a:ea typeface="Roboto"/>
                <a:cs typeface="Roboto"/>
                <a:sym typeface="Roboto"/>
              </a:rPr>
              <a:t>Data Modeling</a:t>
            </a:r>
            <a:endParaRPr sz="1798">
              <a:solidFill>
                <a:schemeClr val="lt1"/>
              </a:solidFill>
              <a:latin typeface="Roboto"/>
              <a:ea typeface="Roboto"/>
              <a:cs typeface="Roboto"/>
              <a:sym typeface="Roboto"/>
            </a:endParaRPr>
          </a:p>
        </p:txBody>
      </p:sp>
      <p:sp>
        <p:nvSpPr>
          <p:cNvPr id="2" name="Text Placeholder 1"/>
          <p:cNvSpPr>
            <a:spLocks noGrp="1"/>
          </p:cNvSpPr>
          <p:nvPr>
            <p:ph type="body" idx="1"/>
          </p:nvPr>
        </p:nvSpPr>
        <p:spPr>
          <a:xfrm>
            <a:off x="5528440" y="862049"/>
            <a:ext cx="3303859" cy="3706825"/>
          </a:xfrm>
        </p:spPr>
        <p:txBody>
          <a:bodyPr/>
          <a:lstStyle/>
          <a:p>
            <a:r>
              <a:rPr lang="en-US" dirty="0" smtClean="0"/>
              <a:t>Grafik elbow method menunjukkan bahwa jumlah cluster yang optimal adalah 4.</a:t>
            </a:r>
          </a:p>
          <a:p>
            <a:r>
              <a:rPr lang="en-US" dirty="0" smtClean="0"/>
              <a:t>Hal tersebut didukung oleh data jarak inertia </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1700" y="764201"/>
            <a:ext cx="4942433" cy="3706825"/>
          </a:xfrm>
          <a:prstGeom prst="rect">
            <a:avLst/>
          </a:prstGeom>
        </p:spPr>
      </p:pic>
    </p:spTree>
    <p:extLst>
      <p:ext uri="{BB962C8B-B14F-4D97-AF65-F5344CB8AC3E}">
        <p14:creationId xmlns:p14="http://schemas.microsoft.com/office/powerpoint/2010/main" val="4234061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0" y="37175"/>
            <a:ext cx="8180700" cy="52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1798" b="1">
                <a:latin typeface="Roboto"/>
                <a:ea typeface="Roboto"/>
                <a:cs typeface="Roboto"/>
                <a:sym typeface="Roboto"/>
              </a:rPr>
              <a:t>Data Modeling</a:t>
            </a:r>
            <a:endParaRPr sz="1798">
              <a:solidFill>
                <a:schemeClr val="lt1"/>
              </a:solidFill>
              <a:latin typeface="Roboto"/>
              <a:ea typeface="Roboto"/>
              <a:cs typeface="Roboto"/>
              <a:sym typeface="Roboto"/>
            </a:endParaRPr>
          </a:p>
        </p:txBody>
      </p:sp>
      <p:sp>
        <p:nvSpPr>
          <p:cNvPr id="2" name="Text Placeholder 1"/>
          <p:cNvSpPr>
            <a:spLocks noGrp="1"/>
          </p:cNvSpPr>
          <p:nvPr>
            <p:ph type="body" idx="1"/>
          </p:nvPr>
        </p:nvSpPr>
        <p:spPr>
          <a:xfrm>
            <a:off x="4866290" y="987973"/>
            <a:ext cx="3966010" cy="3580902"/>
          </a:xfrm>
        </p:spPr>
        <p:txBody>
          <a:bodyPr/>
          <a:lstStyle/>
          <a:p>
            <a:r>
              <a:rPr lang="en-US" dirty="0"/>
              <a:t>Silhoute score cluster 4 </a:t>
            </a:r>
            <a:r>
              <a:rPr lang="en-US" dirty="0" smtClean="0"/>
              <a:t>adalah 0,57.</a:t>
            </a:r>
          </a:p>
          <a:p>
            <a:r>
              <a:rPr lang="en-US" dirty="0" smtClean="0"/>
              <a:t>grafik </a:t>
            </a:r>
            <a:r>
              <a:rPr lang="en-US" dirty="0"/>
              <a:t>nilai rata-rata silhoutte score pada seluruh cluster menunjukkan bahwa silhoutte score tertinggi diperoleh pada cluster 2</a:t>
            </a:r>
            <a:r>
              <a:rPr lang="en-US" dirty="0" smtClean="0"/>
              <a:t>.</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6867" y="746237"/>
            <a:ext cx="4214623" cy="3160968"/>
          </a:xfrm>
          <a:prstGeom prst="rect">
            <a:avLst/>
          </a:prstGeom>
        </p:spPr>
      </p:pic>
      <p:pic>
        <p:nvPicPr>
          <p:cNvPr id="3" name="Picture 2"/>
          <p:cNvPicPr>
            <a:picLocks noChangeAspect="1"/>
          </p:cNvPicPr>
          <p:nvPr/>
        </p:nvPicPr>
        <p:blipFill>
          <a:blip r:embed="rId4"/>
          <a:stretch>
            <a:fillRect/>
          </a:stretch>
        </p:blipFill>
        <p:spPr>
          <a:xfrm>
            <a:off x="346867" y="4093067"/>
            <a:ext cx="4029637" cy="762106"/>
          </a:xfrm>
          <a:prstGeom prst="rect">
            <a:avLst/>
          </a:prstGeom>
        </p:spPr>
      </p:pic>
    </p:spTree>
    <p:extLst>
      <p:ext uri="{BB962C8B-B14F-4D97-AF65-F5344CB8AC3E}">
        <p14:creationId xmlns:p14="http://schemas.microsoft.com/office/powerpoint/2010/main" val="29866679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0" y="37175"/>
            <a:ext cx="8180700" cy="52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1798" b="1">
                <a:latin typeface="Roboto"/>
                <a:ea typeface="Roboto"/>
                <a:cs typeface="Roboto"/>
                <a:sym typeface="Roboto"/>
              </a:rPr>
              <a:t>Customer Personality Analysis for Marketing Retargeting</a:t>
            </a:r>
            <a:endParaRPr sz="1798">
              <a:solidFill>
                <a:schemeClr val="lt1"/>
              </a:solidFill>
              <a:latin typeface="Roboto"/>
              <a:ea typeface="Roboto"/>
              <a:cs typeface="Roboto"/>
              <a:sym typeface="Roboto"/>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3451" y="869159"/>
            <a:ext cx="5392135" cy="3594757"/>
          </a:xfrm>
          <a:prstGeom prst="rect">
            <a:avLst/>
          </a:prstGeom>
        </p:spPr>
      </p:pic>
      <p:pic>
        <p:nvPicPr>
          <p:cNvPr id="4" name="Picture 3"/>
          <p:cNvPicPr>
            <a:picLocks noChangeAspect="1"/>
          </p:cNvPicPr>
          <p:nvPr/>
        </p:nvPicPr>
        <p:blipFill>
          <a:blip r:embed="rId4"/>
          <a:stretch>
            <a:fillRect/>
          </a:stretch>
        </p:blipFill>
        <p:spPr>
          <a:xfrm>
            <a:off x="6065953" y="869159"/>
            <a:ext cx="2267266" cy="676369"/>
          </a:xfrm>
          <a:prstGeom prst="rect">
            <a:avLst/>
          </a:prstGeom>
        </p:spPr>
      </p:pic>
      <p:sp>
        <p:nvSpPr>
          <p:cNvPr id="5" name="TextBox 4"/>
          <p:cNvSpPr txBox="1"/>
          <p:nvPr/>
        </p:nvSpPr>
        <p:spPr>
          <a:xfrm>
            <a:off x="6011917" y="1986455"/>
            <a:ext cx="2648607" cy="2246769"/>
          </a:xfrm>
          <a:prstGeom prst="rect">
            <a:avLst/>
          </a:prstGeom>
          <a:noFill/>
        </p:spPr>
        <p:txBody>
          <a:bodyPr wrap="square" rtlCol="0">
            <a:spAutoFit/>
          </a:bodyPr>
          <a:lstStyle/>
          <a:p>
            <a:pPr marL="285750" indent="-285750">
              <a:buFont typeface="Wingdings" panose="05000000000000000000" pitchFamily="2" charset="2"/>
              <a:buChar char="§"/>
            </a:pPr>
            <a:r>
              <a:rPr lang="en-US" dirty="0" smtClean="0"/>
              <a:t>Jumlah cluster unique pada PCA adalah 4</a:t>
            </a:r>
          </a:p>
          <a:p>
            <a:pPr marL="285750" indent="-285750">
              <a:buFont typeface="Wingdings" panose="05000000000000000000" pitchFamily="2" charset="2"/>
              <a:buChar char="§"/>
            </a:pPr>
            <a:r>
              <a:rPr lang="en-US" dirty="0" smtClean="0"/>
              <a:t>Sedangkan pada visualisasi terdapat 5 golongan, dimana terdapat dua golongan yang memiliki warna sama. </a:t>
            </a:r>
            <a:endParaRPr lang="en-US" dirty="0"/>
          </a:p>
          <a:p>
            <a:pPr marL="285750" indent="-285750">
              <a:buFont typeface="Wingdings" panose="05000000000000000000" pitchFamily="2" charset="2"/>
              <a:buChar char="§"/>
            </a:pPr>
            <a:r>
              <a:rPr lang="en-US" dirty="0" smtClean="0"/>
              <a:t>Perlu dilakukan peninjauan ulang pada rangkaian metode clustering.</a:t>
            </a:r>
            <a:endParaRPr lang="en-US" dirty="0"/>
          </a:p>
        </p:txBody>
      </p:sp>
    </p:spTree>
    <p:extLst>
      <p:ext uri="{BB962C8B-B14F-4D97-AF65-F5344CB8AC3E}">
        <p14:creationId xmlns:p14="http://schemas.microsoft.com/office/powerpoint/2010/main" val="13037969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26"/>
          <p:cNvSpPr txBox="1">
            <a:spLocks noGrp="1"/>
          </p:cNvSpPr>
          <p:nvPr>
            <p:ph type="title"/>
          </p:nvPr>
        </p:nvSpPr>
        <p:spPr>
          <a:xfrm>
            <a:off x="0" y="-12175"/>
            <a:ext cx="79263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SzPts val="990"/>
              <a:buNone/>
            </a:pPr>
            <a:r>
              <a:rPr lang="en" sz="2220" b="1">
                <a:solidFill>
                  <a:schemeClr val="lt1"/>
                </a:solidFill>
                <a:latin typeface="Roboto"/>
                <a:ea typeface="Roboto"/>
                <a:cs typeface="Roboto"/>
                <a:sym typeface="Roboto"/>
              </a:rPr>
              <a:t>Overview</a:t>
            </a:r>
            <a:endParaRPr sz="2220" b="1">
              <a:solidFill>
                <a:schemeClr val="lt1"/>
              </a:solidFill>
              <a:latin typeface="Roboto"/>
              <a:ea typeface="Roboto"/>
              <a:cs typeface="Roboto"/>
              <a:sym typeface="Roboto"/>
            </a:endParaRPr>
          </a:p>
        </p:txBody>
      </p:sp>
      <p:sp>
        <p:nvSpPr>
          <p:cNvPr id="108" name="Google Shape;108;p26"/>
          <p:cNvSpPr txBox="1">
            <a:spLocks noGrp="1"/>
          </p:cNvSpPr>
          <p:nvPr>
            <p:ph type="body" idx="1"/>
          </p:nvPr>
        </p:nvSpPr>
        <p:spPr>
          <a:xfrm>
            <a:off x="311700" y="1506875"/>
            <a:ext cx="8520600" cy="3062100"/>
          </a:xfrm>
          <a:prstGeom prst="rect">
            <a:avLst/>
          </a:prstGeom>
        </p:spPr>
        <p:txBody>
          <a:bodyPr spcFirstLastPara="1" wrap="square" lIns="91425" tIns="91425" rIns="91425" bIns="91425" anchor="t" anchorCtr="0">
            <a:normAutofit/>
          </a:bodyPr>
          <a:lstStyle/>
          <a:p>
            <a:pPr marL="0" lvl="0" indent="0" algn="just" rtl="0">
              <a:spcBef>
                <a:spcPts val="0"/>
              </a:spcBef>
              <a:spcAft>
                <a:spcPts val="1200"/>
              </a:spcAft>
              <a:buNone/>
            </a:pPr>
            <a:r>
              <a:rPr lang="en">
                <a:solidFill>
                  <a:schemeClr val="dk1"/>
                </a:solidFill>
                <a:latin typeface="Dosis"/>
                <a:ea typeface="Dosis"/>
                <a:cs typeface="Dosis"/>
                <a:sym typeface="Dosis"/>
              </a:rPr>
              <a:t>“Sebuah perusahaan dapat berkembang dengan pesat saat mengetahui perilaku customer personality nya, sehingga dapat memberikan layanan serta manfaat lebih baik kepada customers yang berpotensi menjadi loyal customers. Dengan mengolah data historical marketing campaign guna menaikkan performa dan menyasar customers yang tepat agar dapat bertransaksi di platform perusahaan, dari insight data tersebut fokus kita adalah membuat sebuah model prediksi kluster sehingga memudahkan perusahaan dalam membuat keputusan ”</a:t>
            </a:r>
            <a:endParaRPr>
              <a:solidFill>
                <a:schemeClr val="dk1"/>
              </a:solidFill>
              <a:latin typeface="Dosis"/>
              <a:ea typeface="Dosis"/>
              <a:cs typeface="Dosis"/>
              <a:sym typeface="Dosis"/>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7"/>
          <p:cNvSpPr txBox="1">
            <a:spLocks noGrp="1"/>
          </p:cNvSpPr>
          <p:nvPr>
            <p:ph type="title"/>
          </p:nvPr>
        </p:nvSpPr>
        <p:spPr>
          <a:xfrm>
            <a:off x="0" y="-12175"/>
            <a:ext cx="78660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b="1"/>
              <a:t>Conversion Rate Analysis Based on Income, Spending and Age</a:t>
            </a:r>
            <a:endParaRPr b="1" i="1"/>
          </a:p>
        </p:txBody>
      </p:sp>
      <p:sp>
        <p:nvSpPr>
          <p:cNvPr id="2" name="Text Placeholder 1"/>
          <p:cNvSpPr>
            <a:spLocks noGrp="1"/>
          </p:cNvSpPr>
          <p:nvPr>
            <p:ph type="body" idx="1"/>
          </p:nvPr>
        </p:nvSpPr>
        <p:spPr>
          <a:xfrm>
            <a:off x="311700" y="3513933"/>
            <a:ext cx="8520600" cy="1054942"/>
          </a:xfrm>
        </p:spPr>
        <p:txBody>
          <a:bodyPr>
            <a:noAutofit/>
          </a:bodyPr>
          <a:lstStyle/>
          <a:p>
            <a:pPr>
              <a:buFont typeface="Wingdings" panose="05000000000000000000" pitchFamily="2" charset="2"/>
              <a:buChar char="§"/>
            </a:pPr>
            <a:r>
              <a:rPr lang="en-US" sz="1400" dirty="0" smtClean="0">
                <a:solidFill>
                  <a:schemeClr val="tx1"/>
                </a:solidFill>
              </a:rPr>
              <a:t>Usia </a:t>
            </a:r>
            <a:r>
              <a:rPr lang="en-US" sz="1400" dirty="0">
                <a:solidFill>
                  <a:schemeClr val="tx1"/>
                </a:solidFill>
              </a:rPr>
              <a:t>yang memiliki conversion rate tertinggi adalah young, disusul dengan eldery dan yang terakhir </a:t>
            </a:r>
            <a:r>
              <a:rPr lang="en-US" sz="1400" dirty="0" smtClean="0">
                <a:solidFill>
                  <a:schemeClr val="tx1"/>
                </a:solidFill>
              </a:rPr>
              <a:t>middle.</a:t>
            </a:r>
          </a:p>
          <a:p>
            <a:pPr>
              <a:buFont typeface="Wingdings" panose="05000000000000000000" pitchFamily="2" charset="2"/>
              <a:buChar char="§"/>
            </a:pPr>
            <a:r>
              <a:rPr lang="en-US" sz="1400" dirty="0" smtClean="0">
                <a:solidFill>
                  <a:schemeClr val="tx1"/>
                </a:solidFill>
              </a:rPr>
              <a:t>Distribusi </a:t>
            </a:r>
            <a:r>
              <a:rPr lang="en-US" sz="1400" dirty="0">
                <a:solidFill>
                  <a:schemeClr val="tx1"/>
                </a:solidFill>
              </a:rPr>
              <a:t>data menunjukkan bahwa user terbanyak </a:t>
            </a:r>
            <a:r>
              <a:rPr lang="en-US" sz="1400" dirty="0" smtClean="0">
                <a:solidFill>
                  <a:schemeClr val="tx1"/>
                </a:solidFill>
              </a:rPr>
              <a:t>terdapat pada kategori usia middle dan </a:t>
            </a:r>
            <a:r>
              <a:rPr lang="en-US" sz="1400" dirty="0">
                <a:solidFill>
                  <a:schemeClr val="tx1"/>
                </a:solidFill>
              </a:rPr>
              <a:t>conversion rate terbanyak berkisar antara 0-100</a:t>
            </a:r>
            <a:r>
              <a:rPr lang="en-US" sz="1400" dirty="0" smtClean="0">
                <a:solidFill>
                  <a:schemeClr val="tx1"/>
                </a:solidFill>
              </a:rPr>
              <a:t>.</a:t>
            </a:r>
            <a:endParaRPr lang="en-US" sz="1400" dirty="0">
              <a:solidFill>
                <a:schemeClr val="tx1"/>
              </a:solidFil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3736" y="560525"/>
            <a:ext cx="2953407" cy="2953407"/>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17143" y="560525"/>
            <a:ext cx="4725451" cy="2953407"/>
          </a:xfrm>
          <a:prstGeom prst="rect">
            <a:avLst/>
          </a:prstGeom>
        </p:spPr>
      </p:pic>
    </p:spTree>
    <p:extLst>
      <p:ext uri="{BB962C8B-B14F-4D97-AF65-F5344CB8AC3E}">
        <p14:creationId xmlns:p14="http://schemas.microsoft.com/office/powerpoint/2010/main" val="10662474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7"/>
          <p:cNvSpPr txBox="1">
            <a:spLocks noGrp="1"/>
          </p:cNvSpPr>
          <p:nvPr>
            <p:ph type="title"/>
          </p:nvPr>
        </p:nvSpPr>
        <p:spPr>
          <a:xfrm>
            <a:off x="0" y="-12175"/>
            <a:ext cx="78660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b="1"/>
              <a:t>Conversion Rate Analysis Based on Income, Spending and Age</a:t>
            </a:r>
            <a:endParaRPr b="1" i="1"/>
          </a:p>
        </p:txBody>
      </p:sp>
      <p:sp>
        <p:nvSpPr>
          <p:cNvPr id="2" name="Text Placeholder 1"/>
          <p:cNvSpPr>
            <a:spLocks noGrp="1"/>
          </p:cNvSpPr>
          <p:nvPr>
            <p:ph type="body" idx="1"/>
          </p:nvPr>
        </p:nvSpPr>
        <p:spPr>
          <a:xfrm>
            <a:off x="311700" y="3513933"/>
            <a:ext cx="8520600" cy="1054942"/>
          </a:xfrm>
        </p:spPr>
        <p:txBody>
          <a:bodyPr>
            <a:normAutofit/>
          </a:bodyPr>
          <a:lstStyle/>
          <a:p>
            <a:pPr>
              <a:buFontTx/>
              <a:buChar char="-"/>
            </a:pPr>
            <a:r>
              <a:rPr lang="en-US" sz="1400" dirty="0" smtClean="0">
                <a:solidFill>
                  <a:schemeClr val="tx1"/>
                </a:solidFill>
              </a:rPr>
              <a:t>Semakin </a:t>
            </a:r>
            <a:r>
              <a:rPr lang="en-US" sz="1400" dirty="0">
                <a:solidFill>
                  <a:schemeClr val="tx1"/>
                </a:solidFill>
              </a:rPr>
              <a:t>banyak anak yang dimiliki user maka semakin rendah conversion rate pada user </a:t>
            </a:r>
            <a:r>
              <a:rPr lang="en-US" sz="1400" dirty="0" smtClean="0">
                <a:solidFill>
                  <a:schemeClr val="tx1"/>
                </a:solidFill>
              </a:rPr>
              <a:t>tersebut. </a:t>
            </a:r>
          </a:p>
          <a:p>
            <a:pPr>
              <a:buFontTx/>
              <a:buChar char="-"/>
            </a:pPr>
            <a:r>
              <a:rPr lang="en-US" sz="1400" dirty="0" smtClean="0">
                <a:solidFill>
                  <a:schemeClr val="tx1"/>
                </a:solidFill>
              </a:rPr>
              <a:t>Distribusi </a:t>
            </a:r>
            <a:r>
              <a:rPr lang="en-US" sz="1400" dirty="0">
                <a:solidFill>
                  <a:schemeClr val="tx1"/>
                </a:solidFill>
              </a:rPr>
              <a:t>data menunjukkan bahwa user terbanyak </a:t>
            </a:r>
            <a:r>
              <a:rPr lang="en-US" sz="1400" dirty="0" smtClean="0">
                <a:solidFill>
                  <a:schemeClr val="tx1"/>
                </a:solidFill>
              </a:rPr>
              <a:t>memiliki 1 anak </a:t>
            </a:r>
            <a:r>
              <a:rPr lang="en-US" sz="1400" dirty="0">
                <a:solidFill>
                  <a:schemeClr val="tx1"/>
                </a:solidFill>
              </a:rPr>
              <a:t>dan conversion rate terbanyak berkisar antara 0-100.</a:t>
            </a:r>
          </a:p>
          <a:p>
            <a:pPr marL="114300" indent="0">
              <a:buNone/>
            </a:pPr>
            <a:endParaRPr lang="en-US" sz="1400" dirty="0">
              <a:solidFill>
                <a:schemeClr val="tx1"/>
              </a:solidFill>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0359" y="560525"/>
            <a:ext cx="2953408" cy="2953408"/>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70250" y="560525"/>
            <a:ext cx="4725452" cy="2953407"/>
          </a:xfrm>
          <a:prstGeom prst="rect">
            <a:avLst/>
          </a:prstGeom>
        </p:spPr>
      </p:pic>
    </p:spTree>
    <p:extLst>
      <p:ext uri="{BB962C8B-B14F-4D97-AF65-F5344CB8AC3E}">
        <p14:creationId xmlns:p14="http://schemas.microsoft.com/office/powerpoint/2010/main" val="9568247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7"/>
          <p:cNvSpPr txBox="1">
            <a:spLocks noGrp="1"/>
          </p:cNvSpPr>
          <p:nvPr>
            <p:ph type="title"/>
          </p:nvPr>
        </p:nvSpPr>
        <p:spPr>
          <a:xfrm>
            <a:off x="0" y="-12175"/>
            <a:ext cx="78660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b="1"/>
              <a:t>Conversion Rate Analysis Based on Income, Spending and Age</a:t>
            </a:r>
            <a:endParaRPr b="1" i="1"/>
          </a:p>
        </p:txBody>
      </p:sp>
      <p:sp>
        <p:nvSpPr>
          <p:cNvPr id="2" name="Text Placeholder 1"/>
          <p:cNvSpPr>
            <a:spLocks noGrp="1"/>
          </p:cNvSpPr>
          <p:nvPr>
            <p:ph type="body" idx="1"/>
          </p:nvPr>
        </p:nvSpPr>
        <p:spPr>
          <a:xfrm>
            <a:off x="311700" y="3513933"/>
            <a:ext cx="8520600" cy="1054942"/>
          </a:xfrm>
        </p:spPr>
        <p:txBody>
          <a:bodyPr>
            <a:noAutofit/>
          </a:bodyPr>
          <a:lstStyle/>
          <a:p>
            <a:pPr>
              <a:buFontTx/>
              <a:buChar char="-"/>
            </a:pPr>
            <a:r>
              <a:rPr lang="en-US" sz="1400" dirty="0">
                <a:solidFill>
                  <a:schemeClr val="tx1"/>
                </a:solidFill>
              </a:rPr>
              <a:t>G</a:t>
            </a:r>
            <a:r>
              <a:rPr lang="en-US" sz="1400" dirty="0" smtClean="0">
                <a:solidFill>
                  <a:schemeClr val="tx1"/>
                </a:solidFill>
              </a:rPr>
              <a:t>rafik </a:t>
            </a:r>
            <a:r>
              <a:rPr lang="en-US" sz="1400" dirty="0">
                <a:solidFill>
                  <a:schemeClr val="tx1"/>
                </a:solidFill>
              </a:rPr>
              <a:t>di atas menunjukkan bahwa semakin tinggi jumlah respon maka semakin tinggi pula conversion rate pada user tersebut</a:t>
            </a:r>
            <a:r>
              <a:rPr lang="en-US" sz="1400" dirty="0" smtClean="0">
                <a:solidFill>
                  <a:schemeClr val="tx1"/>
                </a:solidFill>
              </a:rPr>
              <a:t>. </a:t>
            </a:r>
          </a:p>
          <a:p>
            <a:pPr>
              <a:buFontTx/>
              <a:buChar char="-"/>
            </a:pPr>
            <a:r>
              <a:rPr lang="en-US" sz="1400" dirty="0" smtClean="0">
                <a:solidFill>
                  <a:schemeClr val="tx1"/>
                </a:solidFill>
              </a:rPr>
              <a:t>Distribusi </a:t>
            </a:r>
            <a:r>
              <a:rPr lang="en-US" sz="1400" dirty="0">
                <a:solidFill>
                  <a:schemeClr val="tx1"/>
                </a:solidFill>
              </a:rPr>
              <a:t>data menunjukkan bahwa user terbanyak tergolong kategori </a:t>
            </a:r>
            <a:r>
              <a:rPr lang="en-US" sz="1400" dirty="0" smtClean="0">
                <a:solidFill>
                  <a:schemeClr val="tx1"/>
                </a:solidFill>
              </a:rPr>
              <a:t>total respon 0 </a:t>
            </a:r>
            <a:r>
              <a:rPr lang="en-US" sz="1400" dirty="0">
                <a:solidFill>
                  <a:schemeClr val="tx1"/>
                </a:solidFill>
              </a:rPr>
              <a:t>dan conversion rate terbanyak berkisar antara </a:t>
            </a:r>
            <a:r>
              <a:rPr lang="en-US" sz="1400" dirty="0" smtClean="0">
                <a:solidFill>
                  <a:schemeClr val="tx1"/>
                </a:solidFill>
              </a:rPr>
              <a:t>0-100</a:t>
            </a:r>
            <a:r>
              <a:rPr lang="en-US" sz="1400" dirty="0">
                <a:solidFill>
                  <a:schemeClr val="tx1"/>
                </a:solidFill>
              </a:rPr>
              <a:t>.</a:t>
            </a:r>
          </a:p>
          <a:p>
            <a:pPr marL="114300" indent="0">
              <a:buNone/>
            </a:pPr>
            <a:endParaRPr lang="en-US" sz="1400" dirty="0">
              <a:solidFill>
                <a:schemeClr val="tx1"/>
              </a:solidFill>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3521" y="560524"/>
            <a:ext cx="2953409" cy="2953409"/>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55313" y="560524"/>
            <a:ext cx="4725452" cy="2953407"/>
          </a:xfrm>
          <a:prstGeom prst="rect">
            <a:avLst/>
          </a:prstGeom>
        </p:spPr>
      </p:pic>
    </p:spTree>
    <p:extLst>
      <p:ext uri="{BB962C8B-B14F-4D97-AF65-F5344CB8AC3E}">
        <p14:creationId xmlns:p14="http://schemas.microsoft.com/office/powerpoint/2010/main" val="20046429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7"/>
          <p:cNvSpPr txBox="1">
            <a:spLocks noGrp="1"/>
          </p:cNvSpPr>
          <p:nvPr>
            <p:ph type="title"/>
          </p:nvPr>
        </p:nvSpPr>
        <p:spPr>
          <a:xfrm>
            <a:off x="0" y="-12175"/>
            <a:ext cx="78660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b="1"/>
              <a:t>Conversion Rate Analysis Based on Income, Spending and Age</a:t>
            </a:r>
            <a:endParaRPr b="1" i="1"/>
          </a:p>
        </p:txBody>
      </p:sp>
      <p:sp>
        <p:nvSpPr>
          <p:cNvPr id="2" name="Text Placeholder 1"/>
          <p:cNvSpPr>
            <a:spLocks noGrp="1"/>
          </p:cNvSpPr>
          <p:nvPr>
            <p:ph type="body" idx="1"/>
          </p:nvPr>
        </p:nvSpPr>
        <p:spPr>
          <a:xfrm>
            <a:off x="311700" y="3513933"/>
            <a:ext cx="8520600" cy="1054942"/>
          </a:xfrm>
        </p:spPr>
        <p:txBody>
          <a:bodyPr>
            <a:normAutofit fontScale="85000" lnSpcReduction="10000"/>
          </a:bodyPr>
          <a:lstStyle/>
          <a:p>
            <a:pPr>
              <a:buFontTx/>
              <a:buChar char="-"/>
            </a:pPr>
            <a:r>
              <a:rPr lang="en-US" dirty="0" smtClean="0">
                <a:solidFill>
                  <a:schemeClr val="tx1"/>
                </a:solidFill>
              </a:rPr>
              <a:t>User </a:t>
            </a:r>
            <a:r>
              <a:rPr lang="en-US" dirty="0">
                <a:solidFill>
                  <a:schemeClr val="tx1"/>
                </a:solidFill>
              </a:rPr>
              <a:t>yang single memiliki conversion rate lebih tinggi dari pada user kategori relationship</a:t>
            </a:r>
            <a:r>
              <a:rPr lang="en-US" dirty="0" smtClean="0">
                <a:solidFill>
                  <a:schemeClr val="tx1"/>
                </a:solidFill>
              </a:rPr>
              <a:t>. </a:t>
            </a:r>
            <a:endParaRPr lang="en-US" dirty="0">
              <a:solidFill>
                <a:schemeClr val="tx1"/>
              </a:solidFill>
            </a:endParaRPr>
          </a:p>
          <a:p>
            <a:pPr>
              <a:buFontTx/>
              <a:buChar char="-"/>
            </a:pPr>
            <a:r>
              <a:rPr lang="en-US" dirty="0" smtClean="0">
                <a:solidFill>
                  <a:schemeClr val="tx1"/>
                </a:solidFill>
              </a:rPr>
              <a:t>Distribusi </a:t>
            </a:r>
            <a:r>
              <a:rPr lang="en-US" dirty="0">
                <a:solidFill>
                  <a:schemeClr val="tx1"/>
                </a:solidFill>
              </a:rPr>
              <a:t>data menunjukkan bahwa </a:t>
            </a:r>
            <a:r>
              <a:rPr lang="en-US" dirty="0" smtClean="0">
                <a:solidFill>
                  <a:schemeClr val="tx1"/>
                </a:solidFill>
              </a:rPr>
              <a:t>user terbanyak tergolong kategori relationship </a:t>
            </a:r>
            <a:r>
              <a:rPr lang="en-US" dirty="0">
                <a:solidFill>
                  <a:schemeClr val="tx1"/>
                </a:solidFill>
              </a:rPr>
              <a:t>dan conversion rate terbanyak berkisar antara </a:t>
            </a:r>
            <a:r>
              <a:rPr lang="en-US" dirty="0" smtClean="0">
                <a:solidFill>
                  <a:schemeClr val="tx1"/>
                </a:solidFill>
              </a:rPr>
              <a:t>400-500</a:t>
            </a:r>
            <a:r>
              <a:rPr lang="en-US" dirty="0">
                <a:solidFill>
                  <a:schemeClr val="tx1"/>
                </a:solidFill>
              </a:rPr>
              <a:t>.</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1743" y="568710"/>
            <a:ext cx="2945223" cy="2945223"/>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97844" y="571500"/>
            <a:ext cx="4688958" cy="2930599"/>
          </a:xfrm>
          <a:prstGeom prst="rect">
            <a:avLst/>
          </a:prstGeom>
        </p:spPr>
      </p:pic>
    </p:spTree>
    <p:extLst>
      <p:ext uri="{BB962C8B-B14F-4D97-AF65-F5344CB8AC3E}">
        <p14:creationId xmlns:p14="http://schemas.microsoft.com/office/powerpoint/2010/main" val="40949484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7"/>
          <p:cNvSpPr txBox="1">
            <a:spLocks noGrp="1"/>
          </p:cNvSpPr>
          <p:nvPr>
            <p:ph type="title"/>
          </p:nvPr>
        </p:nvSpPr>
        <p:spPr>
          <a:xfrm>
            <a:off x="0" y="-12175"/>
            <a:ext cx="78660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b="1"/>
              <a:t>Conversion Rate Analysis Based on Income, Spending and Age</a:t>
            </a:r>
            <a:endParaRPr b="1" i="1"/>
          </a:p>
        </p:txBody>
      </p:sp>
      <p:sp>
        <p:nvSpPr>
          <p:cNvPr id="2" name="Text Placeholder 1"/>
          <p:cNvSpPr>
            <a:spLocks noGrp="1"/>
          </p:cNvSpPr>
          <p:nvPr>
            <p:ph type="body" idx="1"/>
          </p:nvPr>
        </p:nvSpPr>
        <p:spPr>
          <a:xfrm>
            <a:off x="311700" y="3513933"/>
            <a:ext cx="8520600" cy="1054942"/>
          </a:xfrm>
        </p:spPr>
        <p:txBody>
          <a:bodyPr>
            <a:noAutofit/>
          </a:bodyPr>
          <a:lstStyle/>
          <a:p>
            <a:pPr>
              <a:buFontTx/>
              <a:buChar char="-"/>
            </a:pPr>
            <a:r>
              <a:rPr lang="en-US" sz="1400" dirty="0" smtClean="0">
                <a:solidFill>
                  <a:schemeClr val="tx1"/>
                </a:solidFill>
              </a:rPr>
              <a:t>User </a:t>
            </a:r>
            <a:r>
              <a:rPr lang="en-US" sz="1400" dirty="0">
                <a:solidFill>
                  <a:schemeClr val="tx1"/>
                </a:solidFill>
              </a:rPr>
              <a:t>kategori education advance memiliki conversion rate lebih tinggi dari pada user dengan kategori education basic</a:t>
            </a:r>
            <a:r>
              <a:rPr lang="en-US" sz="1400" dirty="0" smtClean="0">
                <a:solidFill>
                  <a:schemeClr val="tx1"/>
                </a:solidFill>
              </a:rPr>
              <a:t>. </a:t>
            </a:r>
          </a:p>
          <a:p>
            <a:pPr>
              <a:buFontTx/>
              <a:buChar char="-"/>
            </a:pPr>
            <a:r>
              <a:rPr lang="en-US" sz="1400" dirty="0" smtClean="0">
                <a:solidFill>
                  <a:schemeClr val="tx1"/>
                </a:solidFill>
              </a:rPr>
              <a:t>Distribusi </a:t>
            </a:r>
            <a:r>
              <a:rPr lang="en-US" sz="1400" dirty="0">
                <a:solidFill>
                  <a:schemeClr val="tx1"/>
                </a:solidFill>
              </a:rPr>
              <a:t>data menunjukkan bahwa </a:t>
            </a:r>
            <a:r>
              <a:rPr lang="en-US" sz="1400" dirty="0" smtClean="0">
                <a:solidFill>
                  <a:schemeClr val="tx1"/>
                </a:solidFill>
              </a:rPr>
              <a:t>kategori edukasi terbanyak adalah advance dan </a:t>
            </a:r>
            <a:r>
              <a:rPr lang="en-US" sz="1400" dirty="0">
                <a:solidFill>
                  <a:schemeClr val="tx1"/>
                </a:solidFill>
              </a:rPr>
              <a:t>conversion rate terbanyak berkisar antara 0-100.</a:t>
            </a:r>
          </a:p>
          <a:p>
            <a:endParaRPr lang="en-US" sz="1400"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1863" y="562196"/>
            <a:ext cx="2950065" cy="2950065"/>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55312" y="555082"/>
            <a:ext cx="4731487" cy="2957179"/>
          </a:xfrm>
          <a:prstGeom prst="rect">
            <a:avLst/>
          </a:prstGeom>
        </p:spPr>
      </p:pic>
    </p:spTree>
    <p:extLst>
      <p:ext uri="{BB962C8B-B14F-4D97-AF65-F5344CB8AC3E}">
        <p14:creationId xmlns:p14="http://schemas.microsoft.com/office/powerpoint/2010/main" val="23959236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7"/>
          <p:cNvSpPr txBox="1">
            <a:spLocks noGrp="1"/>
          </p:cNvSpPr>
          <p:nvPr>
            <p:ph type="title"/>
          </p:nvPr>
        </p:nvSpPr>
        <p:spPr>
          <a:xfrm>
            <a:off x="0" y="-12175"/>
            <a:ext cx="78660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b="1"/>
              <a:t>Conversion Rate Analysis Based on Income, Spending and Age</a:t>
            </a:r>
            <a:endParaRPr b="1" i="1"/>
          </a:p>
        </p:txBody>
      </p:sp>
      <p:sp>
        <p:nvSpPr>
          <p:cNvPr id="2" name="Text Placeholder 1"/>
          <p:cNvSpPr>
            <a:spLocks noGrp="1"/>
          </p:cNvSpPr>
          <p:nvPr>
            <p:ph type="body" idx="1"/>
          </p:nvPr>
        </p:nvSpPr>
        <p:spPr>
          <a:xfrm>
            <a:off x="311700" y="3513933"/>
            <a:ext cx="8520600" cy="1054942"/>
          </a:xfrm>
        </p:spPr>
        <p:txBody>
          <a:bodyPr>
            <a:noAutofit/>
          </a:bodyPr>
          <a:lstStyle/>
          <a:p>
            <a:pPr>
              <a:buFontTx/>
              <a:buChar char="-"/>
            </a:pPr>
            <a:r>
              <a:rPr lang="en-US" sz="1400" dirty="0" smtClean="0">
                <a:solidFill>
                  <a:schemeClr val="tx1"/>
                </a:solidFill>
              </a:rPr>
              <a:t>User </a:t>
            </a:r>
            <a:r>
              <a:rPr lang="en-US" sz="1400" dirty="0">
                <a:solidFill>
                  <a:schemeClr val="tx1"/>
                </a:solidFill>
              </a:rPr>
              <a:t>kategori total purchases mid dan high memiliki conversion rate yang lebih tinggi dari pada user pada kategori total purchases </a:t>
            </a:r>
            <a:r>
              <a:rPr lang="en-US" sz="1400" dirty="0" smtClean="0">
                <a:solidFill>
                  <a:schemeClr val="tx1"/>
                </a:solidFill>
              </a:rPr>
              <a:t>low.</a:t>
            </a:r>
          </a:p>
          <a:p>
            <a:pPr>
              <a:buFontTx/>
              <a:buChar char="-"/>
            </a:pPr>
            <a:r>
              <a:rPr lang="en-US" sz="1400" dirty="0" smtClean="0">
                <a:solidFill>
                  <a:schemeClr val="tx1"/>
                </a:solidFill>
              </a:rPr>
              <a:t>Distribusi </a:t>
            </a:r>
            <a:r>
              <a:rPr lang="en-US" sz="1400" dirty="0">
                <a:solidFill>
                  <a:schemeClr val="tx1"/>
                </a:solidFill>
              </a:rPr>
              <a:t>data menunjukkan bahwa </a:t>
            </a:r>
            <a:r>
              <a:rPr lang="en-US" sz="1400" dirty="0" smtClean="0">
                <a:solidFill>
                  <a:schemeClr val="tx1"/>
                </a:solidFill>
              </a:rPr>
              <a:t>user terbanyak tergolong kategori mid </a:t>
            </a:r>
            <a:r>
              <a:rPr lang="en-US" sz="1400" dirty="0">
                <a:solidFill>
                  <a:schemeClr val="tx1"/>
                </a:solidFill>
              </a:rPr>
              <a:t>dan conversion rate terbanyak berkisar antara 0-100.</a:t>
            </a:r>
          </a:p>
          <a:p>
            <a:endParaRPr lang="en-US" sz="1400" dirty="0">
              <a:solidFill>
                <a:schemeClr val="tx1"/>
              </a:solidFill>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6173" y="589975"/>
            <a:ext cx="2923958" cy="2923958"/>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55313" y="576690"/>
            <a:ext cx="4699590" cy="2937243"/>
          </a:xfrm>
          <a:prstGeom prst="rect">
            <a:avLst/>
          </a:prstGeom>
        </p:spPr>
      </p:pic>
    </p:spTree>
    <p:extLst>
      <p:ext uri="{BB962C8B-B14F-4D97-AF65-F5344CB8AC3E}">
        <p14:creationId xmlns:p14="http://schemas.microsoft.com/office/powerpoint/2010/main" val="42688665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7"/>
          <p:cNvSpPr txBox="1">
            <a:spLocks noGrp="1"/>
          </p:cNvSpPr>
          <p:nvPr>
            <p:ph type="title"/>
          </p:nvPr>
        </p:nvSpPr>
        <p:spPr>
          <a:xfrm>
            <a:off x="0" y="-12175"/>
            <a:ext cx="78660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b="1"/>
              <a:t>Conversion Rate Analysis Based on Income, Spending and Age</a:t>
            </a:r>
            <a:endParaRPr b="1" i="1"/>
          </a:p>
        </p:txBody>
      </p:sp>
      <p:sp>
        <p:nvSpPr>
          <p:cNvPr id="2" name="Text Placeholder 1"/>
          <p:cNvSpPr>
            <a:spLocks noGrp="1"/>
          </p:cNvSpPr>
          <p:nvPr>
            <p:ph type="body" idx="1"/>
          </p:nvPr>
        </p:nvSpPr>
        <p:spPr>
          <a:xfrm>
            <a:off x="311700" y="3513933"/>
            <a:ext cx="8520600" cy="1054942"/>
          </a:xfrm>
        </p:spPr>
        <p:txBody>
          <a:bodyPr>
            <a:normAutofit/>
          </a:bodyPr>
          <a:lstStyle/>
          <a:p>
            <a:pPr>
              <a:buFontTx/>
              <a:buChar char="-"/>
            </a:pPr>
            <a:r>
              <a:rPr lang="en-US" sz="1400" dirty="0" smtClean="0">
                <a:solidFill>
                  <a:schemeClr val="tx1"/>
                </a:solidFill>
              </a:rPr>
              <a:t>Total </a:t>
            </a:r>
            <a:r>
              <a:rPr lang="en-US" sz="1400" dirty="0">
                <a:solidFill>
                  <a:schemeClr val="tx1"/>
                </a:solidFill>
              </a:rPr>
              <a:t>expenses lebih tinggi menunjukkan conversion rate cenderung lebih tinggi</a:t>
            </a:r>
            <a:r>
              <a:rPr lang="en-US" sz="1400" dirty="0" smtClean="0">
                <a:solidFill>
                  <a:schemeClr val="tx1"/>
                </a:solidFill>
              </a:rPr>
              <a:t>.</a:t>
            </a:r>
          </a:p>
          <a:p>
            <a:pPr>
              <a:buFontTx/>
              <a:buChar char="-"/>
            </a:pPr>
            <a:r>
              <a:rPr lang="en-US" sz="1400" dirty="0" smtClean="0">
                <a:solidFill>
                  <a:schemeClr val="tx1"/>
                </a:solidFill>
              </a:rPr>
              <a:t>Distribusi data menunjukkan bahwa total expenses terbanyak berkisar antara 0-0,5 dan conversion rate terbanyak berkisar antara 0-100.</a:t>
            </a:r>
            <a:endParaRPr lang="en-US" sz="1400" dirty="0">
              <a:solidFill>
                <a:schemeClr val="tx1"/>
              </a:solidFill>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24057" y="579004"/>
            <a:ext cx="4695886" cy="2934929"/>
          </a:xfrm>
          <a:prstGeom prst="rect">
            <a:avLst/>
          </a:prstGeom>
        </p:spPr>
      </p:pic>
    </p:spTree>
    <p:extLst>
      <p:ext uri="{BB962C8B-B14F-4D97-AF65-F5344CB8AC3E}">
        <p14:creationId xmlns:p14="http://schemas.microsoft.com/office/powerpoint/2010/main" val="841176284"/>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61</TotalTime>
  <Words>649</Words>
  <Application>Microsoft Office PowerPoint</Application>
  <PresentationFormat>On-screen Show (16:9)</PresentationFormat>
  <Paragraphs>54</Paragraphs>
  <Slides>16</Slides>
  <Notes>16</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16</vt:i4>
      </vt:variant>
    </vt:vector>
  </HeadingPairs>
  <TitlesOfParts>
    <vt:vector size="23" baseType="lpstr">
      <vt:lpstr>Dosis</vt:lpstr>
      <vt:lpstr>Nunito</vt:lpstr>
      <vt:lpstr>Arial</vt:lpstr>
      <vt:lpstr>Wingdings</vt:lpstr>
      <vt:lpstr>Roboto</vt:lpstr>
      <vt:lpstr>Simple Light</vt:lpstr>
      <vt:lpstr>Simple Light</vt:lpstr>
      <vt:lpstr>Predict Customer Personality to boost marketing campaign by using Machine Learning</vt:lpstr>
      <vt:lpstr>Overview</vt:lpstr>
      <vt:lpstr>Conversion Rate Analysis Based on Income, Spending and Age</vt:lpstr>
      <vt:lpstr>Conversion Rate Analysis Based on Income, Spending and Age</vt:lpstr>
      <vt:lpstr>Conversion Rate Analysis Based on Income, Spending and Age</vt:lpstr>
      <vt:lpstr>Conversion Rate Analysis Based on Income, Spending and Age</vt:lpstr>
      <vt:lpstr>Conversion Rate Analysis Based on Income, Spending and Age</vt:lpstr>
      <vt:lpstr>Conversion Rate Analysis Based on Income, Spending and Age</vt:lpstr>
      <vt:lpstr>Conversion Rate Analysis Based on Income, Spending and Age</vt:lpstr>
      <vt:lpstr>Data Cleaning &amp; Preprocessing</vt:lpstr>
      <vt:lpstr>Data Cleaning &amp; Preprocessing</vt:lpstr>
      <vt:lpstr>Data Cleaning &amp; Preprocessing</vt:lpstr>
      <vt:lpstr>Data Cleaning &amp; Preprocessing</vt:lpstr>
      <vt:lpstr>Data Modeling</vt:lpstr>
      <vt:lpstr>Data Modeling</vt:lpstr>
      <vt:lpstr>Customer Personality Analysis for Marketing Retargeting</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Predict Customer Personality to boost marketing campaign by using Machine Learning</dc:title>
  <dc:creator>Milla</dc:creator>
  <cp:lastModifiedBy>Microsoft account</cp:lastModifiedBy>
  <cp:revision>14</cp:revision>
  <dcterms:modified xsi:type="dcterms:W3CDTF">2023-11-18T22:17:11Z</dcterms:modified>
</cp:coreProperties>
</file>